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5"/>
  </p:notesMasterIdLst>
  <p:handoutMasterIdLst>
    <p:handoutMasterId r:id="rId46"/>
  </p:handoutMasterIdLst>
  <p:sldIdLst>
    <p:sldId id="315" r:id="rId2"/>
    <p:sldId id="356" r:id="rId3"/>
    <p:sldId id="326" r:id="rId4"/>
    <p:sldId id="342" r:id="rId5"/>
    <p:sldId id="367" r:id="rId6"/>
    <p:sldId id="336" r:id="rId7"/>
    <p:sldId id="334" r:id="rId8"/>
    <p:sldId id="320" r:id="rId9"/>
    <p:sldId id="366" r:id="rId10"/>
    <p:sldId id="361" r:id="rId11"/>
    <p:sldId id="365" r:id="rId12"/>
    <p:sldId id="328" r:id="rId13"/>
    <p:sldId id="358" r:id="rId14"/>
    <p:sldId id="371" r:id="rId15"/>
    <p:sldId id="368" r:id="rId16"/>
    <p:sldId id="369" r:id="rId17"/>
    <p:sldId id="364" r:id="rId18"/>
    <p:sldId id="370" r:id="rId19"/>
    <p:sldId id="360" r:id="rId20"/>
    <p:sldId id="298" r:id="rId21"/>
    <p:sldId id="339" r:id="rId22"/>
    <p:sldId id="372" r:id="rId23"/>
    <p:sldId id="373" r:id="rId24"/>
    <p:sldId id="374" r:id="rId25"/>
    <p:sldId id="351" r:id="rId26"/>
    <p:sldId id="375" r:id="rId27"/>
    <p:sldId id="344" r:id="rId28"/>
    <p:sldId id="345" r:id="rId29"/>
    <p:sldId id="350" r:id="rId30"/>
    <p:sldId id="363" r:id="rId31"/>
    <p:sldId id="346" r:id="rId32"/>
    <p:sldId id="347" r:id="rId33"/>
    <p:sldId id="348" r:id="rId34"/>
    <p:sldId id="352" r:id="rId35"/>
    <p:sldId id="302" r:id="rId36"/>
    <p:sldId id="310" r:id="rId37"/>
    <p:sldId id="306" r:id="rId38"/>
    <p:sldId id="304" r:id="rId39"/>
    <p:sldId id="307" r:id="rId40"/>
    <p:sldId id="308" r:id="rId41"/>
    <p:sldId id="291" r:id="rId42"/>
    <p:sldId id="292" r:id="rId43"/>
    <p:sldId id="36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7" autoAdjust="0"/>
    <p:restoredTop sz="55556" autoAdjust="0"/>
  </p:normalViewPr>
  <p:slideViewPr>
    <p:cSldViewPr>
      <p:cViewPr varScale="1">
        <p:scale>
          <a:sx n="26" d="100"/>
          <a:sy n="26" d="100"/>
        </p:scale>
        <p:origin x="18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F3CC5C-70D7-4D8E-A4F2-5F4CFEAC35FE}" type="datetimeFigureOut">
              <a:rPr lang="en-US" smtClean="0"/>
              <a:pPr/>
              <a:t>9/15/2016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B89CC6-A90E-43DC-995E-D7A20495BEC0}" type="slidenum">
              <a:rPr lang="en-US" smtClean="0"/>
              <a:pPr/>
              <a:t>‹#›</a:t>
            </a:fld>
            <a:endParaRPr lang="en-US"/>
          </a:p>
        </p:txBody>
      </p:sp>
    </p:spTree>
    <p:extLst>
      <p:ext uri="{BB962C8B-B14F-4D97-AF65-F5344CB8AC3E}">
        <p14:creationId xmlns:p14="http://schemas.microsoft.com/office/powerpoint/2010/main" val="4279605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201693-CED1-4438-8C21-244ECE6E5E73}" type="datetimeFigureOut">
              <a:rPr lang="en-US" smtClean="0"/>
              <a:pPr/>
              <a:t>9/15/2016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1D258-7E97-4F80-9011-24C8EEBF99E8}" type="slidenum">
              <a:rPr lang="en-US" smtClean="0"/>
              <a:pPr/>
              <a:t>‹#›</a:t>
            </a:fld>
            <a:endParaRPr lang="en-US"/>
          </a:p>
        </p:txBody>
      </p:sp>
    </p:spTree>
    <p:extLst>
      <p:ext uri="{BB962C8B-B14F-4D97-AF65-F5344CB8AC3E}">
        <p14:creationId xmlns:p14="http://schemas.microsoft.com/office/powerpoint/2010/main" val="401873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Pre-introduction</a:t>
            </a:r>
            <a:r>
              <a:rPr lang="en-US" baseline="0" dirty="0" smtClean="0"/>
              <a:t> visual that is up.</a:t>
            </a:r>
          </a:p>
          <a:p>
            <a:endParaRPr lang="en-US" baseline="0" dirty="0" smtClean="0"/>
          </a:p>
          <a:p>
            <a:r>
              <a:rPr lang="en-US" baseline="0" dirty="0" smtClean="0"/>
              <a:t>Excited to be here with you for the next 2 hours</a:t>
            </a:r>
          </a:p>
        </p:txBody>
      </p:sp>
      <p:sp>
        <p:nvSpPr>
          <p:cNvPr id="4" name="Slide Number Placeholder 3"/>
          <p:cNvSpPr>
            <a:spLocks noGrp="1"/>
          </p:cNvSpPr>
          <p:nvPr>
            <p:ph type="sldNum" sz="quarter" idx="10"/>
          </p:nvPr>
        </p:nvSpPr>
        <p:spPr/>
        <p:txBody>
          <a:bodyPr/>
          <a:lstStyle/>
          <a:p>
            <a:fld id="{9161D258-7E97-4F80-9011-24C8EEBF99E8}" type="slidenum">
              <a:rPr lang="en-US" smtClean="0"/>
              <a:pPr/>
              <a:t>1</a:t>
            </a:fld>
            <a:endParaRPr lang="en-US"/>
          </a:p>
        </p:txBody>
      </p:sp>
    </p:spTree>
    <p:extLst>
      <p:ext uri="{BB962C8B-B14F-4D97-AF65-F5344CB8AC3E}">
        <p14:creationId xmlns:p14="http://schemas.microsoft.com/office/powerpoint/2010/main" val="300048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only is it virtual, but increasingly global and across cultures. </a:t>
            </a:r>
          </a:p>
          <a:p>
            <a:endParaRPr lang="en-US" baseline="0" dirty="0" smtClean="0"/>
          </a:p>
          <a:p>
            <a:r>
              <a:rPr lang="en-US" baseline="0" dirty="0" smtClean="0"/>
              <a:t>So at WCA, you have the courses to careers program and degree-plus.   This is essential learning for being successful in the workplace of today.  It is not the same as face to face, and those of us who have worked with folks from other cultures, learning styles, its essential to have the mental flexibility and adaptive skills to do it well.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11</a:t>
            </a:fld>
            <a:endParaRPr lang="en-US"/>
          </a:p>
        </p:txBody>
      </p:sp>
    </p:spTree>
    <p:extLst>
      <p:ext uri="{BB962C8B-B14F-4D97-AF65-F5344CB8AC3E}">
        <p14:creationId xmlns:p14="http://schemas.microsoft.com/office/powerpoint/2010/main" val="368256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think is, learning to understand each other across cultures by developing communication skills is nice, we can get along better, but in today’s world it is a requirement.</a:t>
            </a:r>
          </a:p>
          <a:p>
            <a:endParaRPr lang="en-US" baseline="0" dirty="0" smtClean="0"/>
          </a:p>
          <a:p>
            <a:r>
              <a:rPr lang="en-US" baseline="0" dirty="0" smtClean="0"/>
              <a:t>Climate change.  No one country can solve this problem and it will dramatically impact us all.   But its not just climate change.  In fact, most of the major problems we face in our local communities:  clean water, clean air, a vibrant economy, adequate food, cannot be solved just locally.  And the best solutions can come from using our global brain. I will return to this topic in a few minutes.  </a:t>
            </a:r>
          </a:p>
          <a:p>
            <a:endParaRPr lang="en-US" baseline="0" dirty="0" smtClean="0"/>
          </a:p>
          <a:p>
            <a:r>
              <a:rPr lang="en-US" baseline="0" dirty="0" smtClean="0"/>
              <a:t>So students need practice now in solving problems through global action teams, working now with people from around the world. Or else we wont get the job done.</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12</a:t>
            </a:fld>
            <a:endParaRPr lang="en-US"/>
          </a:p>
        </p:txBody>
      </p:sp>
    </p:spTree>
    <p:extLst>
      <p:ext uri="{BB962C8B-B14F-4D97-AF65-F5344CB8AC3E}">
        <p14:creationId xmlns:p14="http://schemas.microsoft.com/office/powerpoint/2010/main" val="346114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say this makes sense for international studies, but don’t see</a:t>
            </a:r>
            <a:r>
              <a:rPr lang="en-US" baseline="0" dirty="0" smtClean="0"/>
              <a:t> relevance to other degrees.  But, just as all kinds of businesses are going global and virtual, our courses preparing students need to embed this practice as well. And at our school, and increasingly more around the country, they are. </a:t>
            </a:r>
            <a:endParaRPr lang="en-US" dirty="0" smtClean="0"/>
          </a:p>
          <a:p>
            <a:endParaRPr lang="en-US" dirty="0" smtClean="0"/>
          </a:p>
          <a:p>
            <a:r>
              <a:rPr lang="en-US" dirty="0" smtClean="0"/>
              <a:t>Greg reviews how you can apply this to multiple kind of</a:t>
            </a:r>
            <a:r>
              <a:rPr lang="en-US" baseline="0" dirty="0" smtClean="0"/>
              <a:t> courses… These are some sample courses at UWB now.</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13</a:t>
            </a:fld>
            <a:endParaRPr lang="en-US"/>
          </a:p>
        </p:txBody>
      </p:sp>
    </p:spTree>
    <p:extLst>
      <p:ext uri="{BB962C8B-B14F-4D97-AF65-F5344CB8AC3E}">
        <p14:creationId xmlns:p14="http://schemas.microsoft.com/office/powerpoint/2010/main" val="124061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Video conferencing</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14</a:t>
            </a:fld>
            <a:endParaRPr lang="en-US"/>
          </a:p>
        </p:txBody>
      </p:sp>
    </p:spTree>
    <p:extLst>
      <p:ext uri="{BB962C8B-B14F-4D97-AF65-F5344CB8AC3E}">
        <p14:creationId xmlns:p14="http://schemas.microsoft.com/office/powerpoint/2010/main" val="291142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full class:  20-30, its more difficult.   You will see in a few minutes an example of this in  a video clip, from UNC and CUTS, and will show you a couple excerpts from it showing large group interactions</a:t>
            </a:r>
            <a:r>
              <a:rPr lang="en-US" baseline="0" dirty="0" smtClean="0"/>
              <a:t> and small group. </a:t>
            </a:r>
          </a:p>
          <a:p>
            <a:endParaRPr lang="en-US" baseline="0" dirty="0" smtClean="0"/>
          </a:p>
          <a:p>
            <a:r>
              <a:rPr lang="en-US" dirty="0" smtClean="0"/>
              <a:t>https://www.youtube.com/watch?v=wCa4I6THPX0  Go to 2:36 to 3:36</a:t>
            </a:r>
          </a:p>
          <a:p>
            <a:endParaRPr lang="en-US" dirty="0" smtClean="0"/>
          </a:p>
          <a:p>
            <a:r>
              <a:rPr lang="en-US" dirty="0" smtClean="0"/>
              <a:t>Small group:  6:31-7:40   (transgender</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15</a:t>
            </a:fld>
            <a:endParaRPr lang="en-US"/>
          </a:p>
        </p:txBody>
      </p:sp>
    </p:spTree>
    <p:extLst>
      <p:ext uri="{BB962C8B-B14F-4D97-AF65-F5344CB8AC3E}">
        <p14:creationId xmlns:p14="http://schemas.microsoft.com/office/powerpoint/2010/main" val="385826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 one to one, or one to two.  Calling from</a:t>
            </a:r>
            <a:r>
              <a:rPr lang="en-US" baseline="0" dirty="0" smtClean="0"/>
              <a:t> home, given time differences.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16</a:t>
            </a:fld>
            <a:endParaRPr lang="en-US"/>
          </a:p>
        </p:txBody>
      </p:sp>
    </p:spTree>
    <p:extLst>
      <p:ext uri="{BB962C8B-B14F-4D97-AF65-F5344CB8AC3E}">
        <p14:creationId xmlns:p14="http://schemas.microsoft.com/office/powerpoint/2010/main" val="211092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Sonia follows this with 15 minutes on “deeper content” techniques</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17</a:t>
            </a:fld>
            <a:endParaRPr lang="en-US"/>
          </a:p>
        </p:txBody>
      </p:sp>
    </p:spTree>
    <p:extLst>
      <p:ext uri="{BB962C8B-B14F-4D97-AF65-F5344CB8AC3E}">
        <p14:creationId xmlns:p14="http://schemas.microsoft.com/office/powerpoint/2010/main" val="89020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 the video 1 clip only,</a:t>
            </a:r>
            <a:r>
              <a:rPr lang="en-US" baseline="0" dirty="0" smtClean="0"/>
              <a:t> tell participants we will touch on this more in the afternoon session</a:t>
            </a:r>
            <a:endParaRPr lang="en-US" dirty="0" smtClean="0"/>
          </a:p>
          <a:p>
            <a:endParaRPr lang="en-US" dirty="0" smtClean="0"/>
          </a:p>
          <a:p>
            <a:r>
              <a:rPr lang="en-US" dirty="0" smtClean="0"/>
              <a:t>(must have </a:t>
            </a:r>
            <a:r>
              <a:rPr lang="en-US" dirty="0" err="1" smtClean="0"/>
              <a:t>facebook</a:t>
            </a:r>
            <a:r>
              <a:rPr lang="en-US" dirty="0" smtClean="0"/>
              <a:t> page opened</a:t>
            </a:r>
            <a:r>
              <a:rPr lang="en-US" baseline="0" dirty="0" smtClean="0"/>
              <a:t> up already  to be able to access it first. )</a:t>
            </a:r>
            <a:endParaRPr lang="en-US" dirty="0" smtClean="0"/>
          </a:p>
          <a:p>
            <a:r>
              <a:rPr lang="en-US" dirty="0" smtClean="0"/>
              <a:t>:  </a:t>
            </a:r>
          </a:p>
          <a:p>
            <a:r>
              <a:rPr lang="en-US" dirty="0" smtClean="0"/>
              <a:t>Day in the</a:t>
            </a:r>
            <a:r>
              <a:rPr lang="en-US" baseline="0" dirty="0" smtClean="0"/>
              <a:t> life goofy video:  https://www.facebook.com/skylar.lewis.98/videos/979312392106888/</a:t>
            </a:r>
          </a:p>
          <a:p>
            <a:endParaRPr lang="en-US" baseline="0" dirty="0" smtClean="0"/>
          </a:p>
          <a:p>
            <a:r>
              <a:rPr lang="en-US" baseline="0" dirty="0" smtClean="0"/>
              <a:t>Re-</a:t>
            </a:r>
            <a:r>
              <a:rPr lang="en-US" baseline="0" dirty="0" err="1" smtClean="0"/>
              <a:t>encactment</a:t>
            </a:r>
            <a:r>
              <a:rPr lang="en-US" baseline="0" dirty="0" smtClean="0"/>
              <a:t> video on social discrimination:  https://www.facebook.com/tenzin.kalden3/videos/1058162130913696/</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18</a:t>
            </a:fld>
            <a:endParaRPr lang="en-US"/>
          </a:p>
        </p:txBody>
      </p:sp>
    </p:spTree>
    <p:extLst>
      <p:ext uri="{BB962C8B-B14F-4D97-AF65-F5344CB8AC3E}">
        <p14:creationId xmlns:p14="http://schemas.microsoft.com/office/powerpoint/2010/main" val="323451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Facebook</a:t>
            </a:r>
            <a:r>
              <a:rPr lang="en-US" dirty="0" smtClean="0"/>
              <a:t> Discussion</a:t>
            </a:r>
            <a:r>
              <a:rPr lang="en-US" baseline="0" dirty="0" smtClean="0"/>
              <a:t> Groups</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19</a:t>
            </a:fld>
            <a:endParaRPr lang="en-US"/>
          </a:p>
        </p:txBody>
      </p:sp>
    </p:spTree>
    <p:extLst>
      <p:ext uri="{BB962C8B-B14F-4D97-AF65-F5344CB8AC3E}">
        <p14:creationId xmlns:p14="http://schemas.microsoft.com/office/powerpoint/2010/main" val="414221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Send this to folks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 impact on applying</a:t>
            </a:r>
            <a:r>
              <a:rPr lang="en-US" baseline="0" dirty="0" smtClean="0"/>
              <a:t> lessons:  </a:t>
            </a:r>
            <a:r>
              <a:rPr lang="en-US" dirty="0" smtClean="0"/>
              <a:t>https://www.youtube.com/watch?v=29i2ziu1BpI</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 impact with</a:t>
            </a:r>
            <a:r>
              <a:rPr lang="en-US" baseline="0" dirty="0" smtClean="0"/>
              <a:t> Morocco/Egypt/US Social Media and Social Change course: https://www.youtube.com/watch?v=obz6Wlyi86o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*BRING UP FACEBOOK GROUP AT END AND HAVE FOLKS JOIN.  CALLED </a:t>
            </a:r>
            <a:r>
              <a:rPr lang="en-US" sz="1200" b="0" i="0" kern="1200" dirty="0" smtClean="0">
                <a:solidFill>
                  <a:schemeClr val="tx1"/>
                </a:solidFill>
                <a:latin typeface="+mn-lt"/>
                <a:ea typeface="+mn-ea"/>
                <a:cs typeface="+mn-cs"/>
              </a:rPr>
              <a:t>Fulbright Collaborative Teaching and Research  . Have that printed on paper.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Close the morning session here, asking participants who are coming in afternoon to review and see if you can find anything useful to you that you want to share in the live video conference we will do in the afternoon.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20</a:t>
            </a:fld>
            <a:endParaRPr lang="en-US"/>
          </a:p>
        </p:txBody>
      </p:sp>
    </p:spTree>
    <p:extLst>
      <p:ext uri="{BB962C8B-B14F-4D97-AF65-F5344CB8AC3E}">
        <p14:creationId xmlns:p14="http://schemas.microsoft.com/office/powerpoint/2010/main" val="420164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 I want</a:t>
            </a:r>
            <a:r>
              <a:rPr lang="en-US" baseline="0" dirty="0" smtClean="0"/>
              <a:t> us to get out of our time together. These 4 things., </a:t>
            </a:r>
          </a:p>
          <a:p>
            <a:endParaRPr lang="en-US" baseline="0" dirty="0" smtClean="0"/>
          </a:p>
          <a:p>
            <a:r>
              <a:rPr lang="en-US" baseline="0" dirty="0" smtClean="0"/>
              <a:t>I will focus on How, more than why, because you are already part of cohort to internationalize curriculum.</a:t>
            </a:r>
          </a:p>
          <a:p>
            <a:r>
              <a:rPr lang="en-US" baseline="0" dirty="0" smtClean="0"/>
              <a:t>Will go over key tech tools (live video conferencing, (and practice this in the afternoon) </a:t>
            </a:r>
            <a:r>
              <a:rPr lang="en-US" baseline="0" dirty="0" err="1" smtClean="0"/>
              <a:t>Facebook</a:t>
            </a:r>
            <a:r>
              <a:rPr lang="en-US" baseline="0" dirty="0" smtClean="0"/>
              <a:t>, student produced video</a:t>
            </a:r>
          </a:p>
          <a:p>
            <a:r>
              <a:rPr lang="en-US" baseline="0" dirty="0" smtClean="0"/>
              <a:t>Common challenges and solutions</a:t>
            </a:r>
          </a:p>
          <a:p>
            <a:r>
              <a:rPr lang="en-US" baseline="0" dirty="0" smtClean="0"/>
              <a:t>Resource Kit to use.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a:t>
            </a:fld>
            <a:endParaRPr lang="en-US"/>
          </a:p>
        </p:txBody>
      </p:sp>
    </p:spTree>
    <p:extLst>
      <p:ext uri="{BB962C8B-B14F-4D97-AF65-F5344CB8AC3E}">
        <p14:creationId xmlns:p14="http://schemas.microsoft.com/office/powerpoint/2010/main" val="3023625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 want to take questions now, but I want to do it in a</a:t>
            </a:r>
            <a:r>
              <a:rPr lang="en-US" baseline="0" dirty="0" smtClean="0"/>
              <a:t> unique way.    I have presented some maybe provocative ideas here, things most of you may never have tried.  Usually, we don’t try things for good reasons.  You may have doubts about this. That is good, I want to know them.  So, I want to ask for your help now, and we will have a discussion.  </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21</a:t>
            </a:fld>
            <a:endParaRPr lang="en-US"/>
          </a:p>
        </p:txBody>
      </p:sp>
    </p:spTree>
    <p:extLst>
      <p:ext uri="{BB962C8B-B14F-4D97-AF65-F5344CB8AC3E}">
        <p14:creationId xmlns:p14="http://schemas.microsoft.com/office/powerpoint/2010/main" val="533396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Response rubric:   https://www.youtube.com/watch?v=vSDg-8jWMdQ</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22</a:t>
            </a:fld>
            <a:endParaRPr lang="en-US"/>
          </a:p>
        </p:txBody>
      </p:sp>
    </p:spTree>
    <p:extLst>
      <p:ext uri="{BB962C8B-B14F-4D97-AF65-F5344CB8AC3E}">
        <p14:creationId xmlns:p14="http://schemas.microsoft.com/office/powerpoint/2010/main" val="3695929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good way to craft paragraphs in papers you write.   You can use this when posting your cultural artifact.</a:t>
            </a:r>
          </a:p>
          <a:p>
            <a:endParaRPr lang="en-US" dirty="0" smtClean="0"/>
          </a:p>
          <a:p>
            <a:r>
              <a:rPr lang="en-US" dirty="0" smtClean="0"/>
              <a:t>It is also a good model for</a:t>
            </a:r>
            <a:r>
              <a:rPr lang="en-US" baseline="0" dirty="0" smtClean="0"/>
              <a:t> crafting a paragraph to go with an illustration (quote, photo, </a:t>
            </a:r>
            <a:r>
              <a:rPr lang="en-US" baseline="0" dirty="0" err="1" smtClean="0"/>
              <a:t>newsarticle</a:t>
            </a:r>
            <a:r>
              <a:rPr lang="en-US" baseline="0" dirty="0" smtClean="0"/>
              <a:t>, video clip), you post on </a:t>
            </a:r>
            <a:r>
              <a:rPr lang="en-US" baseline="0" dirty="0" err="1" smtClean="0"/>
              <a:t>Facebook</a:t>
            </a:r>
            <a:r>
              <a:rPr lang="en-US" baseline="0" dirty="0" smtClean="0"/>
              <a:t>.  </a:t>
            </a:r>
          </a:p>
          <a:p>
            <a:r>
              <a:rPr lang="en-US" baseline="0" dirty="0" smtClean="0"/>
              <a:t>For example, you find a good article in the news on a topic you are interested in and you want to share it with folks on </a:t>
            </a:r>
            <a:r>
              <a:rPr lang="en-US" baseline="0" dirty="0" err="1" smtClean="0"/>
              <a:t>facebook</a:t>
            </a:r>
            <a:r>
              <a:rPr lang="en-US" baseline="0" dirty="0" smtClean="0"/>
              <a:t> in this course.  You want to not just say, “here is a cool article”.  You want to tell them why you are posting it, what is the key point that stands out to you that you want the reader to pay attention to.  The article (or photo, or video clip) likely makes several possible points, but you are most interested in one aspect.  So, when you post the article, the “I” or Illustration)  in the paragraph of introduction, you want to stay the “P”, the key Point you are making with this post.  Then, you want to give the “E”, what is the Explanation for why you think this matters.  Why should I, as the reader,  care about the “P”, the point it is making. What is the implications of this point?  Essentially, your reflection on why this illustration and Point should matter to me. </a:t>
            </a:r>
          </a:p>
          <a:p>
            <a:endParaRPr lang="en-US" baseline="0" dirty="0" smtClean="0"/>
          </a:p>
          <a:p>
            <a:r>
              <a:rPr lang="en-US" baseline="0" dirty="0" smtClean="0"/>
              <a:t>If you do this, you will make it clear to the reader why they should read it and why it matters.  And the Illustration should be eye-catching, ideally, in some way; a great headline, or image, something to catch the reader’s attention.  Below you will see examples of student work that accomplishes the PIE. </a:t>
            </a:r>
          </a:p>
          <a:p>
            <a:endParaRPr lang="en-US" dirty="0"/>
          </a:p>
        </p:txBody>
      </p:sp>
      <p:sp>
        <p:nvSpPr>
          <p:cNvPr id="4" name="Slide Number Placeholder 3"/>
          <p:cNvSpPr>
            <a:spLocks noGrp="1"/>
          </p:cNvSpPr>
          <p:nvPr>
            <p:ph type="sldNum" sz="quarter" idx="10"/>
          </p:nvPr>
        </p:nvSpPr>
        <p:spPr/>
        <p:txBody>
          <a:bodyPr/>
          <a:lstStyle/>
          <a:p>
            <a:fld id="{4DC8E729-1BC1-42D8-86E4-7ECD8B90C153}" type="slidenum">
              <a:rPr lang="en-US" smtClean="0"/>
              <a:pPr/>
              <a:t>23</a:t>
            </a:fld>
            <a:endParaRPr lang="en-US"/>
          </a:p>
        </p:txBody>
      </p:sp>
    </p:spTree>
    <p:extLst>
      <p:ext uri="{BB962C8B-B14F-4D97-AF65-F5344CB8AC3E}">
        <p14:creationId xmlns:p14="http://schemas.microsoft.com/office/powerpoint/2010/main" val="367102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a</a:t>
            </a:r>
            <a:r>
              <a:rPr lang="en-US" baseline="0" dirty="0" smtClean="0"/>
              <a:t> good use of the PIE format, while doing a Cultural Artifact posting.   Notice the three elements;</a:t>
            </a:r>
          </a:p>
          <a:p>
            <a:r>
              <a:rPr lang="en-US" baseline="0" dirty="0" smtClean="0"/>
              <a:t>P (the Point)…  Here I am with my family when we first immigrated to Seattle from the </a:t>
            </a:r>
            <a:r>
              <a:rPr lang="en-US" baseline="0" dirty="0" err="1" smtClean="0"/>
              <a:t>Phillipines</a:t>
            </a:r>
            <a:r>
              <a:rPr lang="en-US" baseline="0" dirty="0" smtClean="0"/>
              <a:t>. I feared I would lose my cultural heritage</a:t>
            </a:r>
          </a:p>
          <a:p>
            <a:r>
              <a:rPr lang="en-US" baseline="0" dirty="0" smtClean="0"/>
              <a:t>I (Illustration)  My family in our first snow, a real shock!</a:t>
            </a:r>
          </a:p>
          <a:p>
            <a:pPr marL="228600" indent="-228600">
              <a:buAutoNum type="alphaUcPeriod" startAt="5"/>
            </a:pPr>
            <a:r>
              <a:rPr lang="en-US" baseline="0" dirty="0" smtClean="0"/>
              <a:t>(Explanation).  After experiencing unique things like snow, I realized that despite many new experiences I could both retain my family culture and identity and still experience new things and be ok!</a:t>
            </a:r>
          </a:p>
          <a:p>
            <a:pPr marL="228600" indent="-228600">
              <a:buNone/>
            </a:pPr>
            <a:endParaRPr lang="en-US" baseline="0" dirty="0" smtClean="0"/>
          </a:p>
          <a:p>
            <a:pPr marL="228600" indent="-228600">
              <a:buNone/>
            </a:pPr>
            <a:endParaRPr lang="en-US" baseline="0" dirty="0" smtClean="0"/>
          </a:p>
          <a:p>
            <a:pPr marL="228600" indent="-228600">
              <a:buNone/>
            </a:pPr>
            <a:r>
              <a:rPr lang="en-US" baseline="0" dirty="0" smtClean="0"/>
              <a:t>Exercise:   So, I want you to form groups of 4, 2 US, 2 Intl, and start a </a:t>
            </a:r>
            <a:r>
              <a:rPr lang="en-US" baseline="0" dirty="0" err="1" smtClean="0"/>
              <a:t>facebook</a:t>
            </a:r>
            <a:r>
              <a:rPr lang="en-US" baseline="0" dirty="0" smtClean="0"/>
              <a:t> closed group, then do intros, and share content about what you learned or have to share in terms of useful </a:t>
            </a:r>
            <a:r>
              <a:rPr lang="en-US" baseline="0" dirty="0" err="1" smtClean="0"/>
              <a:t>excercises</a:t>
            </a:r>
            <a:r>
              <a:rPr lang="en-US" baseline="0" dirty="0" smtClean="0"/>
              <a:t> for creating engaging dialogue.  Use cultural artifacts for intro, PIE for your sharing of expertise of info found, and 5 point response rubric for sharing with others.   Then save 5 min. for a debrief.  </a:t>
            </a:r>
          </a:p>
          <a:p>
            <a:pPr marL="228600" indent="-228600">
              <a:buNone/>
            </a:pPr>
            <a:endParaRPr lang="en-US" baseline="0" dirty="0" smtClean="0"/>
          </a:p>
          <a:p>
            <a:pPr marL="228600" indent="-228600">
              <a:buNone/>
            </a:pPr>
            <a:r>
              <a:rPr lang="en-US" baseline="0" dirty="0" smtClean="0"/>
              <a:t>2 groups will prepare and implement a </a:t>
            </a:r>
            <a:r>
              <a:rPr lang="en-US" baseline="0" dirty="0" err="1" smtClean="0"/>
              <a:t>facebook</a:t>
            </a:r>
            <a:r>
              <a:rPr lang="en-US" baseline="0" dirty="0" smtClean="0"/>
              <a:t> group.  One team will prepare for a live video conference.  Your task, in both, is to get to know one another and share strategies for effective video conference.  You will have 15 min. for the live video conference. And 45 min to plan and set up now. </a:t>
            </a:r>
          </a:p>
        </p:txBody>
      </p:sp>
      <p:sp>
        <p:nvSpPr>
          <p:cNvPr id="4" name="Slide Number Placeholder 3"/>
          <p:cNvSpPr>
            <a:spLocks noGrp="1"/>
          </p:cNvSpPr>
          <p:nvPr>
            <p:ph type="sldNum" sz="quarter" idx="10"/>
          </p:nvPr>
        </p:nvSpPr>
        <p:spPr/>
        <p:txBody>
          <a:bodyPr/>
          <a:lstStyle/>
          <a:p>
            <a:fld id="{4DC8E729-1BC1-42D8-86E4-7ECD8B90C153}" type="slidenum">
              <a:rPr lang="en-US" smtClean="0"/>
              <a:pPr/>
              <a:t>24</a:t>
            </a:fld>
            <a:endParaRPr lang="en-US"/>
          </a:p>
        </p:txBody>
      </p:sp>
    </p:spTree>
    <p:extLst>
      <p:ext uri="{BB962C8B-B14F-4D97-AF65-F5344CB8AC3E}">
        <p14:creationId xmlns:p14="http://schemas.microsoft.com/office/powerpoint/2010/main" val="1505922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 and move into worksheet.</a:t>
            </a:r>
          </a:p>
          <a:p>
            <a:endParaRPr lang="en-US" dirty="0" smtClean="0"/>
          </a:p>
          <a:p>
            <a:r>
              <a:rPr lang="en-US" dirty="0" smtClean="0"/>
              <a:t>Conclusion</a:t>
            </a:r>
          </a:p>
          <a:p>
            <a:endParaRPr lang="en-US" dirty="0" smtClean="0"/>
          </a:p>
          <a:p>
            <a:r>
              <a:rPr lang="en-US" dirty="0" smtClean="0"/>
              <a:t>I</a:t>
            </a:r>
            <a:r>
              <a:rPr lang="en-US" baseline="0" dirty="0" smtClean="0"/>
              <a:t> hope some of you will decide you are ready to pilot a course using one or both of these teaching strategies.  If you do, I think you will not go back to your old way of teaching.  You will find the extra work it takes to set this up results in far greater rewards for you and your students, because they will be more motivated to learn.  And that, more than anything, makes our job easier, and more exciting!</a:t>
            </a:r>
          </a:p>
          <a:p>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25</a:t>
            </a:fld>
            <a:endParaRPr lang="en-US"/>
          </a:p>
        </p:txBody>
      </p:sp>
    </p:spTree>
    <p:extLst>
      <p:ext uri="{BB962C8B-B14F-4D97-AF65-F5344CB8AC3E}">
        <p14:creationId xmlns:p14="http://schemas.microsoft.com/office/powerpoint/2010/main" val="4169414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26</a:t>
            </a:fld>
            <a:endParaRPr lang="en-US"/>
          </a:p>
        </p:txBody>
      </p:sp>
    </p:spTree>
    <p:extLst>
      <p:ext uri="{BB962C8B-B14F-4D97-AF65-F5344CB8AC3E}">
        <p14:creationId xmlns:p14="http://schemas.microsoft.com/office/powerpoint/2010/main" val="61350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Mistakes I have made.</a:t>
            </a:r>
          </a:p>
          <a:p>
            <a:endParaRPr lang="en-US" dirty="0" smtClean="0"/>
          </a:p>
          <a:p>
            <a:r>
              <a:rPr lang="en-US" dirty="0" smtClean="0"/>
              <a:t>My</a:t>
            </a:r>
            <a:r>
              <a:rPr lang="en-US" baseline="0" dirty="0" smtClean="0"/>
              <a:t> kids liked me to tell them bedtime stories, and I’d tell them about my own childhood. But what they asked for the most was, “Dad, tell us about something you did that was bad!”  They loved to hear about things I did wrong, or messed up with.</a:t>
            </a:r>
          </a:p>
          <a:p>
            <a:endParaRPr lang="en-US" baseline="0" dirty="0" smtClean="0"/>
          </a:p>
          <a:p>
            <a:r>
              <a:rPr lang="en-US" baseline="0" dirty="0" smtClean="0"/>
              <a:t>So, in tribute to them, and in hopes to help you know what you are getting in for, here are some things that have happened along the way:</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27</a:t>
            </a:fld>
            <a:endParaRPr lang="en-US"/>
          </a:p>
        </p:txBody>
      </p:sp>
    </p:spTree>
    <p:extLst>
      <p:ext uri="{BB962C8B-B14F-4D97-AF65-F5344CB8AC3E}">
        <p14:creationId xmlns:p14="http://schemas.microsoft.com/office/powerpoint/2010/main" val="3270825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So this was a very tense cultural moment for me.  The Tibetan</a:t>
            </a:r>
            <a:r>
              <a:rPr lang="en-US" baseline="0" dirty="0" smtClean="0"/>
              <a:t> students were talking with the U of North Carolina students, and they were getting ready to close then  one of the students , </a:t>
            </a:r>
            <a:r>
              <a:rPr lang="en-US" baseline="0" dirty="0" err="1" smtClean="0"/>
              <a:t>Tenzin</a:t>
            </a:r>
            <a:r>
              <a:rPr lang="en-US" baseline="0" dirty="0" smtClean="0"/>
              <a:t>, asked </a:t>
            </a:r>
            <a:r>
              <a:rPr lang="en-US" baseline="0" dirty="0" err="1" smtClean="0"/>
              <a:t>Karmen</a:t>
            </a:r>
            <a:r>
              <a:rPr lang="en-US" baseline="0" dirty="0" smtClean="0"/>
              <a:t>, “do you </a:t>
            </a:r>
            <a:r>
              <a:rPr lang="en-US" baseline="0" dirty="0" err="1" smtClean="0"/>
              <a:t>tzing</a:t>
            </a:r>
            <a:r>
              <a:rPr lang="en-US" baseline="0" dirty="0" smtClean="0"/>
              <a:t>”  </a:t>
            </a:r>
            <a:r>
              <a:rPr lang="en-US" baseline="0" dirty="0" err="1" smtClean="0"/>
              <a:t>Karmen</a:t>
            </a:r>
            <a:r>
              <a:rPr lang="en-US" baseline="0" dirty="0" smtClean="0"/>
              <a:t> couldn’t get for sure what he said, so she asked again, and again he said, “do you </a:t>
            </a:r>
            <a:r>
              <a:rPr lang="en-US" baseline="0" dirty="0" err="1" smtClean="0"/>
              <a:t>tsink</a:t>
            </a:r>
            <a:r>
              <a:rPr lang="en-US" baseline="0" dirty="0" smtClean="0"/>
              <a:t>??  </a:t>
            </a:r>
          </a:p>
          <a:p>
            <a:endParaRPr lang="en-US" baseline="0" dirty="0" smtClean="0"/>
          </a:p>
          <a:p>
            <a:r>
              <a:rPr lang="en-US" baseline="0" dirty="0" smtClean="0"/>
              <a:t>She was shocked, as was I, because it sounded like he was asking her, with a smile, “do you stink?”   And I was completely flabbergasted, embarrassed and wasn’t really sure how to handle this exchange.  But before I could think of what to do, </a:t>
            </a:r>
            <a:r>
              <a:rPr lang="en-US" baseline="0" dirty="0" err="1" smtClean="0"/>
              <a:t>Karmen</a:t>
            </a:r>
            <a:r>
              <a:rPr lang="en-US" baseline="0" dirty="0" smtClean="0"/>
              <a:t>, consulted with Larisa checking out what was said, then finally said, yes, when I exercise a lot on the sports field, yea, then I can stink, sure”.</a:t>
            </a:r>
          </a:p>
          <a:p>
            <a:endParaRPr lang="en-US" baseline="0" dirty="0" smtClean="0"/>
          </a:p>
          <a:p>
            <a:r>
              <a:rPr lang="en-US" baseline="0" dirty="0" smtClean="0"/>
              <a:t>And then </a:t>
            </a:r>
            <a:r>
              <a:rPr lang="en-US" baseline="0" dirty="0" err="1" smtClean="0"/>
              <a:t>Tenzin</a:t>
            </a:r>
            <a:r>
              <a:rPr lang="en-US" baseline="0" dirty="0" smtClean="0"/>
              <a:t> and everyone here starting laughing like crazy, and said, </a:t>
            </a:r>
            <a:r>
              <a:rPr lang="en-US" baseline="0" dirty="0" err="1" smtClean="0"/>
              <a:t>no,no</a:t>
            </a:r>
            <a:r>
              <a:rPr lang="en-US" baseline="0" dirty="0" smtClean="0"/>
              <a:t>, I said Do you sing!?  Like la, la </a:t>
            </a:r>
            <a:r>
              <a:rPr lang="en-US" baseline="0" dirty="0" err="1" smtClean="0"/>
              <a:t>la</a:t>
            </a:r>
            <a:r>
              <a:rPr lang="en-US" baseline="0" dirty="0" smtClean="0"/>
              <a:t>!</a:t>
            </a:r>
          </a:p>
          <a:p>
            <a:endParaRPr lang="en-US" baseline="0" dirty="0" smtClean="0"/>
          </a:p>
          <a:p>
            <a:r>
              <a:rPr lang="en-US" baseline="0" dirty="0" smtClean="0"/>
              <a:t>So this was a very good case of not jumping to assumptions, and reacting from that place.  She took it as a rational inquiry, from someone who maybe just had never dealt with Americans, or Black Americans before.  Me, I was thinking, oh, my gosh, this hearkens back to the really blatantly racist days of my youth when the most prejudice Americans would insinuate that Negroes smelled different from white people and it was really bad, (compared of course to their own).  </a:t>
            </a:r>
          </a:p>
          <a:p>
            <a:endParaRPr lang="en-US" baseline="0" dirty="0" smtClean="0"/>
          </a:p>
          <a:p>
            <a:r>
              <a:rPr lang="en-US" baseline="0" dirty="0" smtClean="0"/>
              <a:t>And it pointed out to me what I try to teach, (and wasn’t doing) and she had already learned, which is to withhold your assumptions about what you think someone means a little longer than you are comfortable with so you can find out more. Not jump to conclusions, as I had.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28</a:t>
            </a:fld>
            <a:endParaRPr lang="en-US"/>
          </a:p>
        </p:txBody>
      </p:sp>
    </p:spTree>
    <p:extLst>
      <p:ext uri="{BB962C8B-B14F-4D97-AF65-F5344CB8AC3E}">
        <p14:creationId xmlns:p14="http://schemas.microsoft.com/office/powerpoint/2010/main" val="347491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s a fact of life that technology will desert you at times. Pre-test system the day before.  </a:t>
            </a:r>
          </a:p>
          <a:p>
            <a:endParaRPr lang="en-US" baseline="0" dirty="0" smtClean="0"/>
          </a:p>
          <a:p>
            <a:r>
              <a:rPr lang="en-US" baseline="0" dirty="0" smtClean="0"/>
              <a:t>And you need to have a back up plan.  If </a:t>
            </a:r>
            <a:r>
              <a:rPr lang="en-US" baseline="0" dirty="0" err="1" smtClean="0"/>
              <a:t>skype</a:t>
            </a:r>
            <a:r>
              <a:rPr lang="en-US" baseline="0" dirty="0" smtClean="0"/>
              <a:t> is not working well, then turn on video and use audio only.</a:t>
            </a:r>
          </a:p>
          <a:p>
            <a:r>
              <a:rPr lang="en-US" baseline="0" dirty="0" smtClean="0"/>
              <a:t>If the audio is breaking up or accents are too strong , then have someone typing summaries of what is being said in the chat box.  </a:t>
            </a:r>
          </a:p>
          <a:p>
            <a:r>
              <a:rPr lang="en-US" baseline="0" dirty="0" smtClean="0"/>
              <a:t>And if all else fails, be prepared to video tape what you wanted to convey and then post the video on </a:t>
            </a:r>
            <a:r>
              <a:rPr lang="en-US" baseline="0" dirty="0" err="1" smtClean="0"/>
              <a:t>facebook</a:t>
            </a:r>
            <a:r>
              <a:rPr lang="en-US" baseline="0" dirty="0" smtClean="0"/>
              <a:t> to keep the dialogue going</a:t>
            </a:r>
          </a:p>
          <a:p>
            <a:endParaRPr lang="en-US" baseline="0" dirty="0" smtClean="0"/>
          </a:p>
          <a:p>
            <a:r>
              <a:rPr lang="en-US" baseline="0" dirty="0" smtClean="0"/>
              <a:t>But sometimes, we blame the technology, but it is us behind the technology that is the culprit.   Case in point, we were all set to do our last video conference, and have the teams give their summary presentations as a global team.  Everyone was excited, even though our US students had to come in at 7am in the morning to account for the time difference.</a:t>
            </a:r>
          </a:p>
          <a:p>
            <a:endParaRPr lang="en-US" baseline="0" dirty="0" smtClean="0"/>
          </a:p>
          <a:p>
            <a:r>
              <a:rPr lang="en-US" baseline="0" dirty="0" smtClean="0"/>
              <a:t>We were all ready and I </a:t>
            </a:r>
            <a:r>
              <a:rPr lang="en-US" baseline="0" dirty="0" err="1" smtClean="0"/>
              <a:t>skyped</a:t>
            </a:r>
            <a:r>
              <a:rPr lang="en-US" baseline="0" dirty="0" smtClean="0"/>
              <a:t> the faculty member to see if they were ready, and they said they will be but it will be another hour!  And I am thinking, what is this, India time?!  We need to begin…and then I realized that we had switched to daylight savings time, and I just assumed the whole world, at least INDIA did too…but </a:t>
            </a:r>
            <a:r>
              <a:rPr lang="en-US" baseline="0" dirty="0" err="1" smtClean="0"/>
              <a:t>nooooo</a:t>
            </a:r>
            <a:r>
              <a:rPr lang="en-US" baseline="0" dirty="0" smtClean="0"/>
              <a:t>, they kept the same time.  So we had to make up an hour of entertainment till the CUTS students arrived. Which they did!</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29</a:t>
            </a:fld>
            <a:endParaRPr lang="en-US"/>
          </a:p>
        </p:txBody>
      </p:sp>
    </p:spTree>
    <p:extLst>
      <p:ext uri="{BB962C8B-B14F-4D97-AF65-F5344CB8AC3E}">
        <p14:creationId xmlns:p14="http://schemas.microsoft.com/office/powerpoint/2010/main" val="1920261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thing is, gathering information passively, or producing knowledge, is only a part of the way in</a:t>
            </a:r>
            <a:r>
              <a:rPr lang="en-US" baseline="0" dirty="0" smtClean="0"/>
              <a:t> which we learn more to create a better world.  It’s the ability to interact with the information, and interact with Primary sources of information.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30</a:t>
            </a:fld>
            <a:endParaRPr lang="en-US"/>
          </a:p>
        </p:txBody>
      </p:sp>
    </p:spTree>
    <p:extLst>
      <p:ext uri="{BB962C8B-B14F-4D97-AF65-F5344CB8AC3E}">
        <p14:creationId xmlns:p14="http://schemas.microsoft.com/office/powerpoint/2010/main" val="311853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Greg Tuke. </a:t>
            </a:r>
          </a:p>
          <a:p>
            <a:r>
              <a:rPr lang="en-US" dirty="0" smtClean="0"/>
              <a:t>From Washington State.  Not</a:t>
            </a:r>
            <a:r>
              <a:rPr lang="en-US" baseline="0" dirty="0" smtClean="0"/>
              <a:t> be </a:t>
            </a:r>
            <a:r>
              <a:rPr lang="en-US" baseline="0" dirty="0" err="1" smtClean="0"/>
              <a:t>be</a:t>
            </a:r>
            <a:r>
              <a:rPr lang="en-US" baseline="0" dirty="0" smtClean="0"/>
              <a:t> confused with Washington DC, nations capital on other side of country. What we call “the Bad Washington”.  We are the “good Washington”!  Home of Bill Gates and Microsoft, the Space Needle, Boeing airlines and Starbucks coffee.</a:t>
            </a:r>
          </a:p>
          <a:p>
            <a:endParaRPr lang="en-US" baseline="0" dirty="0" smtClean="0"/>
          </a:p>
          <a:p>
            <a:endParaRPr lang="en-US" baseline="0" dirty="0" smtClean="0"/>
          </a:p>
          <a:p>
            <a:r>
              <a:rPr lang="en-US" baseline="0" dirty="0" smtClean="0"/>
              <a:t>Like any traveler, we find lots of unexpected similarities, and unexpected differences!  (CLICK).</a:t>
            </a:r>
          </a:p>
          <a:p>
            <a:endParaRPr lang="en-US" baseline="0" dirty="0" smtClean="0"/>
          </a:p>
          <a:p>
            <a:r>
              <a:rPr lang="en-US" baseline="0" dirty="0" smtClean="0"/>
              <a:t>And as was mentioned in my introduction, I have been working in the field of education for most of my career.  But the last 10 years, I have focused on international collaborations within the education field.  I have done this because I am convinced we need to make big changes in the way we teach to prepare students for the global world they now live in.  I have worked with students in Iraq, Jordan and Egypt and Gaza, as well as in Central and South America.  And I have traveled and worked with students in Africa.  In each country, it is the same.  Few of us are learning together across countries and cultures, and unless we change that, we are sending students out very unprepared for the world they now inhabit.</a:t>
            </a:r>
          </a:p>
          <a:p>
            <a:endParaRPr lang="en-US" baseline="0" dirty="0" smtClean="0"/>
          </a:p>
          <a:p>
            <a:r>
              <a:rPr lang="en-US" baseline="0" dirty="0" smtClean="0"/>
              <a:t>If we want to empower women to be leaders to make the world a better place, we need to provide learning experiences that get them interacting and problem-solving with the world, NOW.</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a:t>
            </a:fld>
            <a:endParaRPr lang="en-US"/>
          </a:p>
        </p:txBody>
      </p:sp>
    </p:spTree>
    <p:extLst>
      <p:ext uri="{BB962C8B-B14F-4D97-AF65-F5344CB8AC3E}">
        <p14:creationId xmlns:p14="http://schemas.microsoft.com/office/powerpoint/2010/main" val="1678711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have unlimited access to all the information in the world, at our fingertips. You can </a:t>
            </a:r>
            <a:r>
              <a:rPr lang="en-US" baseline="0" dirty="0" err="1" smtClean="0"/>
              <a:t>google</a:t>
            </a:r>
            <a:r>
              <a:rPr lang="en-US" baseline="0" dirty="0" smtClean="0"/>
              <a:t> it.  What adds value, and makes the information most meaningful, is how individuals, cultures, countries, </a:t>
            </a:r>
            <a:r>
              <a:rPr lang="en-US" baseline="0" dirty="0" err="1" smtClean="0"/>
              <a:t>intrepret</a:t>
            </a:r>
            <a:r>
              <a:rPr lang="en-US" baseline="0" dirty="0" smtClean="0"/>
              <a:t> and use the information.  It’s understanding the users of information that is key.  In other words, it’s the relationship, not the reading, that is important. </a:t>
            </a:r>
          </a:p>
          <a:p>
            <a:endParaRPr lang="en-US" baseline="0" dirty="0" smtClean="0"/>
          </a:p>
          <a:p>
            <a:r>
              <a:rPr lang="en-US" baseline="0" dirty="0" smtClean="0"/>
              <a:t>When we started working with students in Gaza, US students wanted to jump right in, asking about the war, bombings by Israel, and how they felt about it all.  But when we, at the end, accidently found out that they knew hip hop celebrities, and did hip hop, they found an immediate connection, shared video clips, investigated that there was a </a:t>
            </a:r>
            <a:r>
              <a:rPr lang="en-US" baseline="0" dirty="0" err="1" smtClean="0"/>
              <a:t>palestinian</a:t>
            </a:r>
            <a:r>
              <a:rPr lang="en-US" baseline="0" dirty="0" smtClean="0"/>
              <a:t> hip hop social group on campus and sent video.  That opened up the conversation. So now, I always get them to spend time first on </a:t>
            </a:r>
            <a:r>
              <a:rPr lang="en-US" baseline="0" dirty="0" err="1" smtClean="0"/>
              <a:t>relatiohship</a:t>
            </a:r>
            <a:r>
              <a:rPr lang="en-US" baseline="0" dirty="0" smtClean="0"/>
              <a:t> building. Its key in any group work.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31</a:t>
            </a:fld>
            <a:endParaRPr lang="en-US"/>
          </a:p>
        </p:txBody>
      </p:sp>
    </p:spTree>
    <p:extLst>
      <p:ext uri="{BB962C8B-B14F-4D97-AF65-F5344CB8AC3E}">
        <p14:creationId xmlns:p14="http://schemas.microsoft.com/office/powerpoint/2010/main" val="304022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Power</a:t>
            </a:r>
            <a:r>
              <a:rPr lang="en-US" baseline="0" dirty="0" smtClean="0"/>
              <a:t> imbalance between teachers, students, increased by distance, grades.  Still a problem</a:t>
            </a:r>
            <a:endParaRPr lang="en-US" dirty="0" smtClean="0"/>
          </a:p>
          <a:p>
            <a:r>
              <a:rPr lang="en-US" dirty="0" smtClean="0"/>
              <a:t>US</a:t>
            </a:r>
            <a:r>
              <a:rPr lang="en-US" baseline="0" dirty="0" smtClean="0"/>
              <a:t> Students want to do the task.  India more focused on relationship building.  So US students tend to get to the task, and play dominating leadership role. Need to bring this to the awareness of work.  Help them understand how this happens at both micro and macro level. (years of US oppression tendencies as world power).</a:t>
            </a:r>
          </a:p>
          <a:p>
            <a:endParaRPr lang="en-US" baseline="0" dirty="0" smtClean="0"/>
          </a:p>
          <a:p>
            <a:r>
              <a:rPr lang="en-US" baseline="0" dirty="0" smtClean="0"/>
              <a:t>Get students to notice the little things: who sets agenda, who talks first, who talks longest, who asks questions, where is camera in relation to you (high, low angle shot, etc.</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32</a:t>
            </a:fld>
            <a:endParaRPr lang="en-US"/>
          </a:p>
        </p:txBody>
      </p:sp>
    </p:spTree>
    <p:extLst>
      <p:ext uri="{BB962C8B-B14F-4D97-AF65-F5344CB8AC3E}">
        <p14:creationId xmlns:p14="http://schemas.microsoft.com/office/powerpoint/2010/main" val="1334030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this motivates students</a:t>
            </a:r>
          </a:p>
          <a:p>
            <a:endParaRPr lang="en-US" dirty="0" smtClean="0"/>
          </a:p>
          <a:p>
            <a:r>
              <a:rPr lang="en-US" dirty="0" smtClean="0"/>
              <a:t>It’s a real audience,</a:t>
            </a:r>
            <a:r>
              <a:rPr lang="en-US" baseline="0" dirty="0" smtClean="0"/>
              <a:t> not just a professor.</a:t>
            </a:r>
          </a:p>
          <a:p>
            <a:endParaRPr lang="en-US" baseline="0" dirty="0" smtClean="0"/>
          </a:p>
          <a:p>
            <a:endParaRPr lang="en-US" baseline="0" dirty="0" smtClean="0"/>
          </a:p>
          <a:p>
            <a:r>
              <a:rPr lang="en-US" baseline="0" dirty="0" smtClean="0"/>
              <a:t>So great if students are the teachers of each other, and prepare to do so. Authentic and motivating</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33</a:t>
            </a:fld>
            <a:endParaRPr lang="en-US"/>
          </a:p>
        </p:txBody>
      </p:sp>
    </p:spTree>
    <p:extLst>
      <p:ext uri="{BB962C8B-B14F-4D97-AF65-F5344CB8AC3E}">
        <p14:creationId xmlns:p14="http://schemas.microsoft.com/office/powerpoint/2010/main" val="3230296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Few things are harder to put up with than the annoyance of a good example.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the risk</a:t>
            </a:r>
            <a:r>
              <a:rPr lang="en-US" sz="1200" b="0" i="0" kern="1200" baseline="0" dirty="0" smtClean="0">
                <a:solidFill>
                  <a:schemeClr val="tx1"/>
                </a:solidFill>
                <a:latin typeface="+mn-lt"/>
                <a:ea typeface="+mn-ea"/>
                <a:cs typeface="+mn-cs"/>
              </a:rPr>
              <a:t> of offending, I will offer a few more examples.</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To give you a sense of the breadth of courses, and particular aspects.</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34</a:t>
            </a:fld>
            <a:endParaRPr lang="en-US"/>
          </a:p>
        </p:txBody>
      </p:sp>
    </p:spTree>
    <p:extLst>
      <p:ext uri="{BB962C8B-B14F-4D97-AF65-F5344CB8AC3E}">
        <p14:creationId xmlns:p14="http://schemas.microsoft.com/office/powerpoint/2010/main" val="98111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lessons learned from our</a:t>
            </a:r>
            <a:r>
              <a:rPr lang="en-US" baseline="0" dirty="0" smtClean="0"/>
              <a:t> UWB and Central University of Tibetan Studies course this fall, called “Social Movements through an international lens”.</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35</a:t>
            </a:fld>
            <a:endParaRPr lang="en-US"/>
          </a:p>
        </p:txBody>
      </p:sp>
    </p:spTree>
    <p:extLst>
      <p:ext uri="{BB962C8B-B14F-4D97-AF65-F5344CB8AC3E}">
        <p14:creationId xmlns:p14="http://schemas.microsoft.com/office/powerpoint/2010/main" val="816044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this example of a </a:t>
            </a:r>
            <a:r>
              <a:rPr lang="en-US" baseline="0" smtClean="0"/>
              <a:t>recent course</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37</a:t>
            </a:fld>
            <a:endParaRPr lang="en-US"/>
          </a:p>
        </p:txBody>
      </p:sp>
    </p:spTree>
    <p:extLst>
      <p:ext uri="{BB962C8B-B14F-4D97-AF65-F5344CB8AC3E}">
        <p14:creationId xmlns:p14="http://schemas.microsoft.com/office/powerpoint/2010/main" val="1410133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this example of a recent course</a:t>
            </a:r>
          </a:p>
          <a:p>
            <a:endParaRPr lang="en-US" baseline="0" dirty="0" smtClean="0"/>
          </a:p>
          <a:p>
            <a:r>
              <a:rPr lang="en-US" baseline="0" dirty="0" smtClean="0"/>
              <a:t>Students formed global teams, and discussed issues in on-line </a:t>
            </a:r>
            <a:r>
              <a:rPr lang="en-US" baseline="0" dirty="0" err="1" smtClean="0"/>
              <a:t>facebook</a:t>
            </a:r>
            <a:r>
              <a:rPr lang="en-US" baseline="0" dirty="0" smtClean="0"/>
              <a:t> forums, and live </a:t>
            </a:r>
            <a:r>
              <a:rPr lang="en-US" baseline="0" dirty="0" err="1" smtClean="0"/>
              <a:t>skype</a:t>
            </a:r>
            <a:r>
              <a:rPr lang="en-US" baseline="0" dirty="0" smtClean="0"/>
              <a:t> conferences of just their team members.  </a:t>
            </a:r>
          </a:p>
          <a:p>
            <a:r>
              <a:rPr lang="en-US" baseline="0" dirty="0" smtClean="0"/>
              <a:t>They wrote papers reflecting on their experience working in a global team, and challenges (both virtual and cross-cultural) of debating issues across countries).</a:t>
            </a:r>
          </a:p>
          <a:p>
            <a:endParaRPr lang="en-US" baseline="0" dirty="0" smtClean="0"/>
          </a:p>
          <a:p>
            <a:r>
              <a:rPr lang="en-US" baseline="0" dirty="0" smtClean="0"/>
              <a:t>Biggest challenges:</a:t>
            </a:r>
          </a:p>
          <a:p>
            <a:r>
              <a:rPr lang="en-US" baseline="0" dirty="0" smtClean="0"/>
              <a:t>The logistics of virtual team work.  Understanding different time zones and how it effected planning. Understanding different work and time commitments (some involved in high stakes tests, others had heavy work or extra-curricular commitments unknown to other country)</a:t>
            </a:r>
          </a:p>
          <a:p>
            <a:endParaRPr lang="en-US" baseline="0" dirty="0" smtClean="0"/>
          </a:p>
          <a:p>
            <a:r>
              <a:rPr lang="en-US" baseline="0" dirty="0" smtClean="0"/>
              <a:t>Understanding different points of view across cultures. </a:t>
            </a:r>
          </a:p>
          <a:p>
            <a:endParaRPr lang="en-US" baseline="0" dirty="0" smtClean="0"/>
          </a:p>
          <a:p>
            <a:r>
              <a:rPr lang="en-US" baseline="0" dirty="0" smtClean="0"/>
              <a:t>Interpersonal.  How to “first seek to understand, and then, be understood”</a:t>
            </a:r>
          </a:p>
          <a:p>
            <a:endParaRPr lang="en-US" baseline="0" dirty="0" smtClean="0"/>
          </a:p>
          <a:p>
            <a:r>
              <a:rPr lang="en-US" baseline="0" dirty="0" smtClean="0"/>
              <a:t>Interpersonal:  How to resolve conflicts (and the importance of relationship building first and on-going)</a:t>
            </a:r>
          </a:p>
          <a:p>
            <a:endParaRPr lang="en-US" baseline="0" dirty="0" smtClean="0"/>
          </a:p>
          <a:p>
            <a:r>
              <a:rPr lang="en-US" baseline="0" dirty="0" smtClean="0"/>
              <a:t>In addition to the above, they also learned specific content:  Principles and practices of good debating, public speaking, how to research social issues and find credible sources, understanding group roles, stages of groups, group dynamics, team work, and specific content on key social issues and how they play out locally and globally.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38</a:t>
            </a:fld>
            <a:endParaRPr lang="en-US"/>
          </a:p>
        </p:txBody>
      </p:sp>
    </p:spTree>
    <p:extLst>
      <p:ext uri="{BB962C8B-B14F-4D97-AF65-F5344CB8AC3E}">
        <p14:creationId xmlns:p14="http://schemas.microsoft.com/office/powerpoint/2010/main" val="1547489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had small class, and formed 5 global teams, 3-4 people on a team (1-2 from each country, Egypt and US)</a:t>
            </a:r>
          </a:p>
          <a:p>
            <a:r>
              <a:rPr lang="en-US" baseline="0" dirty="0" smtClean="0"/>
              <a:t>Purpose was to identify a common social issue and then co-produce a video about it, one issue per team.</a:t>
            </a:r>
          </a:p>
          <a:p>
            <a:r>
              <a:rPr lang="en-US" baseline="0" dirty="0" smtClean="0"/>
              <a:t>Video was to be 3-4 min. long</a:t>
            </a:r>
          </a:p>
          <a:p>
            <a:r>
              <a:rPr lang="en-US" baseline="0" dirty="0" smtClean="0"/>
              <a:t>10 weeks</a:t>
            </a:r>
          </a:p>
          <a:p>
            <a:r>
              <a:rPr lang="en-US" baseline="0" dirty="0" smtClean="0"/>
              <a:t>Live video conference in the beginning and the end, to do intros, concluded with a Film Festival, live </a:t>
            </a:r>
            <a:r>
              <a:rPr lang="en-US" baseline="0" dirty="0" err="1" smtClean="0"/>
              <a:t>skype</a:t>
            </a:r>
            <a:r>
              <a:rPr lang="en-US" baseline="0" dirty="0" smtClean="0"/>
              <a:t> broadcast, critique and celebration.  In between, students communicated asynchronous and synchronous as their team. </a:t>
            </a:r>
          </a:p>
          <a:p>
            <a:r>
              <a:rPr lang="en-US" baseline="0" dirty="0" smtClean="0"/>
              <a:t>Videos produced on Fast Food restaurants and cultural impacts; University education and its value clashes; How societies care for and neglect children; the global impact of hip hop. </a:t>
            </a:r>
            <a:endParaRPr lang="en-US" dirty="0" smtClean="0"/>
          </a:p>
          <a:p>
            <a:endParaRPr lang="en-US" dirty="0" smtClean="0"/>
          </a:p>
          <a:p>
            <a:endParaRPr lang="en-US" dirty="0" smtClean="0"/>
          </a:p>
          <a:p>
            <a:r>
              <a:rPr lang="en-US" dirty="0" smtClean="0"/>
              <a:t>Show</a:t>
            </a:r>
            <a:r>
              <a:rPr lang="en-US" baseline="0" dirty="0" smtClean="0"/>
              <a:t> a brief clip from this </a:t>
            </a:r>
            <a:r>
              <a:rPr lang="en-US" baseline="0" dirty="0" err="1" smtClean="0"/>
              <a:t>youtube</a:t>
            </a:r>
            <a:r>
              <a:rPr lang="en-US" baseline="0" dirty="0" smtClean="0"/>
              <a:t> video on hip </a:t>
            </a:r>
            <a:r>
              <a:rPr lang="en-US" baseline="0" dirty="0" err="1" smtClean="0"/>
              <a:t>hop:</a:t>
            </a:r>
            <a:r>
              <a:rPr lang="en-US" dirty="0" err="1" smtClean="0"/>
              <a:t>https</a:t>
            </a:r>
            <a:r>
              <a:rPr lang="en-US" dirty="0" smtClean="0"/>
              <a:t>://</a:t>
            </a:r>
            <a:r>
              <a:rPr lang="en-US" dirty="0" err="1" smtClean="0"/>
              <a:t>www.youtube.com</a:t>
            </a:r>
            <a:r>
              <a:rPr lang="en-US" dirty="0" smtClean="0"/>
              <a:t>/</a:t>
            </a:r>
            <a:r>
              <a:rPr lang="en-US" dirty="0" err="1" smtClean="0"/>
              <a:t>watch?v</a:t>
            </a:r>
            <a:r>
              <a:rPr lang="en-US" dirty="0" smtClean="0"/>
              <a:t>=_XhJL1XhfA4</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39</a:t>
            </a:fld>
            <a:endParaRPr lang="en-US"/>
          </a:p>
        </p:txBody>
      </p:sp>
    </p:spTree>
    <p:extLst>
      <p:ext uri="{BB962C8B-B14F-4D97-AF65-F5344CB8AC3E}">
        <p14:creationId xmlns:p14="http://schemas.microsoft.com/office/powerpoint/2010/main" val="2629585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https://www.facebook.com/groups/1589843714592031/</a:t>
            </a:r>
          </a:p>
          <a:p>
            <a:r>
              <a:rPr lang="en-US" dirty="0" smtClean="0"/>
              <a:t> </a:t>
            </a:r>
          </a:p>
          <a:p>
            <a:r>
              <a:rPr lang="en-US" dirty="0" smtClean="0"/>
              <a:t>View the </a:t>
            </a:r>
            <a:r>
              <a:rPr lang="en-US" dirty="0" err="1" smtClean="0"/>
              <a:t>WeVideo</a:t>
            </a:r>
            <a:r>
              <a:rPr lang="en-US" dirty="0" smtClean="0"/>
              <a:t>: The </a:t>
            </a:r>
            <a:r>
              <a:rPr lang="en-US" dirty="0" err="1" smtClean="0"/>
              <a:t>sterotypes</a:t>
            </a:r>
            <a:r>
              <a:rPr lang="en-US" dirty="0" smtClean="0"/>
              <a:t> of Egypt and reality video.</a:t>
            </a:r>
          </a:p>
          <a:p>
            <a:endParaRPr lang="en-US" dirty="0" smtClean="0"/>
          </a:p>
          <a:p>
            <a:r>
              <a:rPr lang="en-US" dirty="0" smtClean="0"/>
              <a:t>Or</a:t>
            </a:r>
            <a:r>
              <a:rPr lang="en-US" baseline="0" dirty="0" smtClean="0"/>
              <a:t> see:  global hip hop  https://www.youtube.com/watch?v=_XhJL1XhfA4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40</a:t>
            </a:fld>
            <a:endParaRPr lang="en-US"/>
          </a:p>
        </p:txBody>
      </p:sp>
    </p:spTree>
    <p:extLst>
      <p:ext uri="{BB962C8B-B14F-4D97-AF65-F5344CB8AC3E}">
        <p14:creationId xmlns:p14="http://schemas.microsoft.com/office/powerpoint/2010/main" val="639166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Review impact on self and his students</a:t>
            </a:r>
          </a:p>
          <a:p>
            <a:r>
              <a:rPr lang="en-US" baseline="0" dirty="0" smtClean="0"/>
              <a:t>Become a better teacher by sharing strategies across cultures</a:t>
            </a:r>
          </a:p>
          <a:p>
            <a:r>
              <a:rPr lang="en-US" baseline="0" dirty="0" smtClean="0"/>
              <a:t>Forces the teacher to be a learner right along with students because courses rely on students to engage, create content, self-assess</a:t>
            </a:r>
          </a:p>
          <a:p>
            <a:endParaRPr lang="en-US" baseline="0" dirty="0" smtClean="0"/>
          </a:p>
          <a:p>
            <a:r>
              <a:rPr lang="en-US" baseline="0" dirty="0" smtClean="0"/>
              <a:t>This reaches the 90% of students who never travel abroad in college</a:t>
            </a:r>
          </a:p>
          <a:p>
            <a:r>
              <a:rPr lang="en-US" baseline="0" dirty="0" smtClean="0"/>
              <a:t>The Global Team Work is what students will be doing in most workplaces of today and tomorrow</a:t>
            </a:r>
          </a:p>
          <a:p>
            <a:r>
              <a:rPr lang="en-US" baseline="0" dirty="0" smtClean="0"/>
              <a:t>The virtual connections, when done well, build real relationships across cultures, and change forever how you see yourself and those in another college, as happens when you travel abroad.  It has many of the same impacts as travel abroad, but for a fraction of the cost</a:t>
            </a:r>
          </a:p>
          <a:p>
            <a:r>
              <a:rPr lang="en-US" baseline="0" dirty="0" smtClean="0"/>
              <a:t>It emphasizes the strengths in having a diverse team, reinforcing that the best teams take advantage of what diversity brings.  And it helps students generalize their cross-cultural experiences and lessons learned to both home and abroad.  See </a:t>
            </a:r>
            <a:r>
              <a:rPr lang="en-US" baseline="0" dirty="0" err="1" smtClean="0"/>
              <a:t>Youtube</a:t>
            </a:r>
            <a:r>
              <a:rPr lang="en-US" baseline="0" dirty="0" smtClean="0"/>
              <a:t> 2 minute video of 3 youth from Somalia, Yemen and Djibouti:  https://www.youtube.com/watch?v=29i2ziu1BpI</a:t>
            </a:r>
          </a:p>
          <a:p>
            <a:endParaRPr lang="en-US" baseline="0" dirty="0" smtClean="0"/>
          </a:p>
          <a:p>
            <a:r>
              <a:rPr lang="en-US" baseline="0" dirty="0" smtClean="0"/>
              <a:t>We know when students feel more engaged in school, it increases retention.  These courses increase engagement.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41</a:t>
            </a:fld>
            <a:endParaRPr lang="en-US"/>
          </a:p>
        </p:txBody>
      </p:sp>
    </p:spTree>
    <p:extLst>
      <p:ext uri="{BB962C8B-B14F-4D97-AF65-F5344CB8AC3E}">
        <p14:creationId xmlns:p14="http://schemas.microsoft.com/office/powerpoint/2010/main" val="222176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COIL?</a:t>
            </a:r>
          </a:p>
          <a:p>
            <a:endParaRPr lang="en-US" dirty="0" smtClean="0"/>
          </a:p>
          <a:p>
            <a:endParaRPr lang="en-US" dirty="0" smtClean="0"/>
          </a:p>
          <a:p>
            <a:r>
              <a:rPr lang="en-US" dirty="0" smtClean="0"/>
              <a:t>We want</a:t>
            </a:r>
            <a:r>
              <a:rPr lang="en-US" baseline="0" dirty="0" smtClean="0"/>
              <a:t> our global brain to not only be connected, but to operate effectively and efficiently with our Global Brain network. And that is where cross cultural communication skills come in. because our global brain network is made up of a lot of other brains (and hearts) that operate a little differently than ourselves.</a:t>
            </a:r>
          </a:p>
          <a:p>
            <a:endParaRPr lang="en-US" baseline="0" dirty="0" smtClean="0"/>
          </a:p>
          <a:p>
            <a:r>
              <a:rPr lang="en-US" baseline="0" dirty="0" smtClean="0"/>
              <a:t>Its kind of like a MAC user trying to use a PC.  Unless you work at learning how the other system operates, and don’t assume its just like a MAC, you really can’t tap into its genius.  </a:t>
            </a:r>
          </a:p>
          <a:p>
            <a:endParaRPr lang="en-US" baseline="0" dirty="0" smtClean="0"/>
          </a:p>
          <a:p>
            <a:r>
              <a:rPr lang="en-US" baseline="0" dirty="0" smtClean="0"/>
              <a:t>Introductions:  So to begin, let’s start but allowing all of us a peak at your own brain, and hear from each of you: introduce self, course you have in mind, </a:t>
            </a:r>
            <a:endParaRPr lang="en-US" dirty="0"/>
          </a:p>
        </p:txBody>
      </p:sp>
      <p:sp>
        <p:nvSpPr>
          <p:cNvPr id="4" name="Slide Number Placeholder 3"/>
          <p:cNvSpPr>
            <a:spLocks noGrp="1"/>
          </p:cNvSpPr>
          <p:nvPr>
            <p:ph type="sldNum" sz="quarter" idx="10"/>
          </p:nvPr>
        </p:nvSpPr>
        <p:spPr/>
        <p:txBody>
          <a:bodyPr/>
          <a:lstStyle/>
          <a:p>
            <a:fld id="{8A73473E-730B-4554-B697-435169A36463}" type="slidenum">
              <a:rPr lang="en-US" smtClean="0"/>
              <a:pPr/>
              <a:t>4</a:t>
            </a:fld>
            <a:endParaRPr lang="en-US"/>
          </a:p>
        </p:txBody>
      </p:sp>
    </p:spTree>
    <p:extLst>
      <p:ext uri="{BB962C8B-B14F-4D97-AF65-F5344CB8AC3E}">
        <p14:creationId xmlns:p14="http://schemas.microsoft.com/office/powerpoint/2010/main" val="3936885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a:t>
            </a:r>
            <a:r>
              <a:rPr lang="en-US" baseline="0" dirty="0" smtClean="0"/>
              <a:t> to get started</a:t>
            </a:r>
          </a:p>
          <a:p>
            <a:endParaRPr lang="en-US" baseline="0" dirty="0" smtClean="0"/>
          </a:p>
          <a:p>
            <a:r>
              <a:rPr lang="en-US" baseline="0" dirty="0" smtClean="0"/>
              <a:t>See Going Global Website for downloading the SUNY COIL planning guide for getting started. http://www.tukeinternationalconsulting.com/field-training.html </a:t>
            </a:r>
          </a:p>
          <a:p>
            <a:endParaRPr lang="en-US" baseline="0" dirty="0" smtClean="0"/>
          </a:p>
          <a:p>
            <a:pPr marL="228600" indent="-228600">
              <a:buAutoNum type="arabicPeriod"/>
            </a:pPr>
            <a:r>
              <a:rPr lang="en-US" b="1" baseline="0" dirty="0" smtClean="0"/>
              <a:t>Identify a partner.  </a:t>
            </a:r>
            <a:r>
              <a:rPr lang="en-US" baseline="0" dirty="0" smtClean="0"/>
              <a:t>Ask colleagues who they know.  Look around campus for visiting scholars or past international visiting scholars. Look at who university is currently partnering with.  Check out the international website for potential partners:  http://uni-collaboration.eu/</a:t>
            </a:r>
          </a:p>
          <a:p>
            <a:pPr marL="228600" indent="-228600">
              <a:buAutoNum type="arabicPeriod"/>
            </a:pPr>
            <a:r>
              <a:rPr lang="en-US" b="1" baseline="0" dirty="0" smtClean="0"/>
              <a:t>Institutional support.  </a:t>
            </a:r>
            <a:r>
              <a:rPr lang="en-US" baseline="0" dirty="0" smtClean="0"/>
              <a:t>Seek support from dept. and university from beginning.  Promote what you are doing, help it build your university brand.  </a:t>
            </a:r>
          </a:p>
          <a:p>
            <a:pPr marL="228600" indent="-228600">
              <a:buAutoNum type="arabicPeriod"/>
            </a:pPr>
            <a:r>
              <a:rPr lang="en-US" b="1" baseline="0" dirty="0" smtClean="0"/>
              <a:t>Agreed Objectives.    </a:t>
            </a:r>
            <a:r>
              <a:rPr lang="en-US" b="0" baseline="0" dirty="0" smtClean="0"/>
              <a:t>Meet early and virtually with your partner. Discuss overall objectives, and find which ones overlap.</a:t>
            </a:r>
          </a:p>
          <a:p>
            <a:pPr marL="228600" indent="-228600">
              <a:buAutoNum type="arabicPeriod"/>
            </a:pPr>
            <a:r>
              <a:rPr lang="en-US" b="0" baseline="0" dirty="0" smtClean="0"/>
              <a:t>Agreed Activities.    You don’t have to mirror exactly what you do in each classroom. Identify those </a:t>
            </a:r>
            <a:r>
              <a:rPr lang="en-US" b="0" baseline="0" dirty="0" err="1" smtClean="0"/>
              <a:t>activiites</a:t>
            </a:r>
            <a:r>
              <a:rPr lang="en-US" b="0" baseline="0" dirty="0" smtClean="0"/>
              <a:t> you want to share, and be sure you have a shared sense of how they are to go, what the desired outcomes are for both sets of students, and how you will mutually support the students.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42</a:t>
            </a:fld>
            <a:endParaRPr lang="en-US"/>
          </a:p>
        </p:txBody>
      </p:sp>
    </p:spTree>
    <p:extLst>
      <p:ext uri="{BB962C8B-B14F-4D97-AF65-F5344CB8AC3E}">
        <p14:creationId xmlns:p14="http://schemas.microsoft.com/office/powerpoint/2010/main" val="2341587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get busy and do a COIL course!</a:t>
            </a:r>
            <a:endParaRPr lang="en-US" baseline="0" dirty="0" smtClean="0"/>
          </a:p>
          <a:p>
            <a:endParaRPr lang="en-US" baseline="0" dirty="0" smtClean="0"/>
          </a:p>
          <a:p>
            <a:r>
              <a:rPr lang="en-US" baseline="0" dirty="0" smtClean="0"/>
              <a:t>This quote comes from an etching on the outside of a university building at CUTS where I now coach faculty and work with students like these pictured here working on a team project.    I could lecture to them about the elements of good group work, but unless they practice it, it does what my mom said about me sometimes….”it goes in one ear, and out the other.”</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43</a:t>
            </a:fld>
            <a:endParaRPr lang="en-US"/>
          </a:p>
        </p:txBody>
      </p:sp>
    </p:spTree>
    <p:extLst>
      <p:ext uri="{BB962C8B-B14F-4D97-AF65-F5344CB8AC3E}">
        <p14:creationId xmlns:p14="http://schemas.microsoft.com/office/powerpoint/2010/main" val="398923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Collaborative:  in the classroom,</a:t>
            </a:r>
            <a:r>
              <a:rPr lang="en-US" baseline="0" dirty="0" smtClean="0"/>
              <a:t> and with your international partner.  Often form small global teams, 2-3 for each side, for a group of 4-6</a:t>
            </a:r>
          </a:p>
          <a:p>
            <a:endParaRPr lang="en-US" baseline="0" dirty="0" smtClean="0"/>
          </a:p>
          <a:p>
            <a:r>
              <a:rPr lang="en-US" baseline="0" dirty="0" smtClean="0"/>
              <a:t>Here is an example from Tibetan students who worked in one of the small global teams on immigration issues.  </a:t>
            </a:r>
          </a:p>
          <a:p>
            <a:r>
              <a:rPr lang="en-US" baseline="0" dirty="0" smtClean="0"/>
              <a:t>Note that they are getting info from primary sources here, in some cased people who have had personal experiences with immigration issues.</a:t>
            </a:r>
          </a:p>
          <a:p>
            <a:r>
              <a:rPr lang="en-US" baseline="0" dirty="0" smtClean="0"/>
              <a:t>Also worth noting that you learn as much about yourself and your own country in these dialogues, because you must explain your country to others</a:t>
            </a:r>
          </a:p>
          <a:p>
            <a:r>
              <a:rPr lang="en-US" baseline="0" dirty="0" smtClean="0"/>
              <a:t>And note that if done well, it  becomes personalized.  No longer “The Tibetans” or the Americans, its specific people you get to know. </a:t>
            </a:r>
          </a:p>
          <a:p>
            <a:endParaRPr lang="en-US" baseline="0" dirty="0" smtClean="0"/>
          </a:p>
          <a:p>
            <a:r>
              <a:rPr lang="en-US" dirty="0" smtClean="0"/>
              <a:t>Unique Learning.</a:t>
            </a:r>
          </a:p>
          <a:p>
            <a:endParaRPr lang="en-US" dirty="0" smtClean="0"/>
          </a:p>
          <a:p>
            <a:r>
              <a:rPr lang="en-US" dirty="0" smtClean="0"/>
              <a:t>Students</a:t>
            </a:r>
            <a:r>
              <a:rPr lang="en-US" baseline="0" dirty="0" smtClean="0"/>
              <a:t> do things when you teach in this way that you don’t often see.  Here are some sample clips from two recent courses we did this fall.  Notice a few things:  </a:t>
            </a:r>
          </a:p>
          <a:p>
            <a:pPr marL="228600" indent="-228600">
              <a:buAutoNum type="arabicParenR"/>
            </a:pPr>
            <a:r>
              <a:rPr lang="en-US" baseline="0" dirty="0" smtClean="0"/>
              <a:t>Students are studying about the issue in traditional ways (readings, lecture), but then they have an opportunity to go to primary sources for verification of facts, and for a deeper look at what the facts mean.  They are asking each other questions, and trying to dispel prior assumptions.  And, they are making real, heart-felt connections, not some text-book  fact.  It’s personal, and therefore more powerful learning. </a:t>
            </a:r>
          </a:p>
          <a:p>
            <a:pPr marL="228600" indent="-228600">
              <a:buAutoNum type="arabicParenR"/>
            </a:pPr>
            <a:endParaRPr lang="en-US" baseline="0" dirty="0" smtClean="0"/>
          </a:p>
          <a:p>
            <a:pPr marL="228600" indent="-228600">
              <a:buAutoNum type="arabicParenR"/>
            </a:pPr>
            <a:r>
              <a:rPr lang="en-US" baseline="0" dirty="0" smtClean="0"/>
              <a:t>In our projects, we look for students to connect from both the head and the heart. See if you think that happened here…  (show video)</a:t>
            </a:r>
            <a:endParaRPr lang="en-US" dirty="0" smtClean="0"/>
          </a:p>
          <a:p>
            <a:endParaRPr lang="en-US" baseline="0" dirty="0" smtClean="0"/>
          </a:p>
          <a:p>
            <a:endParaRPr lang="en-US" baseline="0" dirty="0" smtClean="0"/>
          </a:p>
          <a:p>
            <a:endParaRPr lang="en-US" baseline="0" dirty="0" smtClean="0"/>
          </a:p>
          <a:p>
            <a:r>
              <a:rPr lang="en-US" baseline="0" dirty="0" smtClean="0"/>
              <a:t>Link:  https://www.youtube.com/watch?v=4DJApONvhII&amp;feature=youtu.be</a:t>
            </a:r>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5</a:t>
            </a:fld>
            <a:endParaRPr lang="en-US"/>
          </a:p>
        </p:txBody>
      </p:sp>
    </p:spTree>
    <p:extLst>
      <p:ext uri="{BB962C8B-B14F-4D97-AF65-F5344CB8AC3E}">
        <p14:creationId xmlns:p14="http://schemas.microsoft.com/office/powerpoint/2010/main" val="34707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On-line,</a:t>
            </a:r>
            <a:r>
              <a:rPr lang="en-US" baseline="0" dirty="0" smtClean="0"/>
              <a:t> or virtual</a:t>
            </a:r>
          </a:p>
          <a:p>
            <a:endParaRPr lang="en-US" baseline="0" dirty="0" smtClean="0"/>
          </a:p>
          <a:p>
            <a:r>
              <a:rPr lang="en-US" baseline="0" dirty="0" smtClean="0"/>
              <a:t>Students communicate in various ways:  synchronous, like this in a live video conference, or live chat on </a:t>
            </a:r>
            <a:r>
              <a:rPr lang="en-US" baseline="0" dirty="0" err="1" smtClean="0"/>
              <a:t>facebook</a:t>
            </a:r>
            <a:r>
              <a:rPr lang="en-US" baseline="0" dirty="0" smtClean="0"/>
              <a:t>, </a:t>
            </a:r>
            <a:r>
              <a:rPr lang="en-US" baseline="0" dirty="0" err="1" smtClean="0"/>
              <a:t>Whats</a:t>
            </a:r>
            <a:r>
              <a:rPr lang="en-US" baseline="0" dirty="0" smtClean="0"/>
              <a:t> up</a:t>
            </a:r>
          </a:p>
          <a:p>
            <a:r>
              <a:rPr lang="en-US" baseline="0" dirty="0" smtClean="0"/>
              <a:t>Or asynchronous, on </a:t>
            </a:r>
            <a:r>
              <a:rPr lang="en-US" baseline="0" dirty="0" err="1" smtClean="0"/>
              <a:t>Facebook</a:t>
            </a:r>
            <a:r>
              <a:rPr lang="en-US" baseline="0" dirty="0" smtClean="0"/>
              <a:t>, or a recorded student-produced video clip.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61D258-7E97-4F80-9011-24C8EEBF99E8}" type="slidenum">
              <a:rPr lang="en-US" smtClean="0"/>
              <a:pPr/>
              <a:t>6</a:t>
            </a:fld>
            <a:endParaRPr lang="en-US"/>
          </a:p>
        </p:txBody>
      </p:sp>
    </p:spTree>
    <p:extLst>
      <p:ext uri="{BB962C8B-B14F-4D97-AF65-F5344CB8AC3E}">
        <p14:creationId xmlns:p14="http://schemas.microsoft.com/office/powerpoint/2010/main" val="2572975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a:t>
            </a:r>
            <a:r>
              <a:rPr lang="en-US" baseline="0" dirty="0" smtClean="0"/>
              <a:t> its international.  These are students in Egypt we worked with, connecting to US students, and usually it’s a  two partner collaboration, but not always. I will show you an example from a partnership between Egypt, Morocco and the US.  I have even seen 10 partners in a collaboration, but commonly its just two. </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7</a:t>
            </a:fld>
            <a:endParaRPr lang="en-US"/>
          </a:p>
        </p:txBody>
      </p:sp>
    </p:spTree>
    <p:extLst>
      <p:ext uri="{BB962C8B-B14F-4D97-AF65-F5344CB8AC3E}">
        <p14:creationId xmlns:p14="http://schemas.microsoft.com/office/powerpoint/2010/main" val="70999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Show Seattle</a:t>
            </a:r>
            <a:r>
              <a:rPr lang="en-US" baseline="0" dirty="0" smtClean="0"/>
              <a:t> U video.  Give introduction of global teams. </a:t>
            </a:r>
          </a:p>
          <a:p>
            <a:endParaRPr lang="en-US" baseline="0" dirty="0" smtClean="0"/>
          </a:p>
          <a:p>
            <a:r>
              <a:rPr lang="en-US" baseline="0" dirty="0" smtClean="0"/>
              <a:t>https://www.youtube.com/watch?v=obz6Wlyi86o</a:t>
            </a:r>
          </a:p>
          <a:p>
            <a:endParaRPr lang="en-US" baseline="0" dirty="0" smtClean="0"/>
          </a:p>
          <a:p>
            <a:endParaRPr lang="en-US" baseline="0" dirty="0" smtClean="0"/>
          </a:p>
          <a:p>
            <a:r>
              <a:rPr lang="en-US" baseline="0" dirty="0" smtClean="0"/>
              <a:t>So, I now want to show you a video I made with students a couple years ago, that I hope will convey the impact these kinds of courses have on students.</a:t>
            </a:r>
          </a:p>
          <a:p>
            <a:r>
              <a:rPr lang="en-US" baseline="0" dirty="0" smtClean="0"/>
              <a:t>Some background</a:t>
            </a:r>
          </a:p>
          <a:p>
            <a:r>
              <a:rPr lang="en-US" baseline="0" dirty="0" smtClean="0"/>
              <a:t>It’s a three country collaboration: Egypt, Morocco and US</a:t>
            </a:r>
          </a:p>
          <a:p>
            <a:r>
              <a:rPr lang="en-US" baseline="0" dirty="0" smtClean="0"/>
              <a:t>The students divided up into global teams, two countries represented on each team, for a total of 5-7 students on a team</a:t>
            </a:r>
          </a:p>
          <a:p>
            <a:r>
              <a:rPr lang="en-US" baseline="0" dirty="0" smtClean="0"/>
              <a:t>Each team worked with a local NGO, who gave the team a real-world problem they were concerned with.</a:t>
            </a:r>
          </a:p>
          <a:p>
            <a:r>
              <a:rPr lang="en-US" baseline="0" dirty="0" smtClean="0"/>
              <a:t>The video focuses on one team in particular:  the US-Morocco team.  There NGO was a job-training program, training Moroccans to be “call-center employees”, a good job in Morocco, well paid.  The NGO had a good in-person training program going, but it was costly to them, so they had developed a training program that could be delivered on-line, and for a lot less cost. But they didn’t know how they could effectively recruit young people to the site to get the training.  So they asked our global team to come up with a marketing strategy.   Here are some scenes from how it went…  (show video)</a:t>
            </a:r>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8</a:t>
            </a:fld>
            <a:endParaRPr lang="en-US"/>
          </a:p>
        </p:txBody>
      </p:sp>
    </p:spTree>
    <p:extLst>
      <p:ext uri="{BB962C8B-B14F-4D97-AF65-F5344CB8AC3E}">
        <p14:creationId xmlns:p14="http://schemas.microsoft.com/office/powerpoint/2010/main" val="210124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70% of our communication is done virtually</a:t>
            </a:r>
            <a:r>
              <a:rPr lang="en-US" baseline="0" dirty="0" smtClean="0"/>
              <a:t> in the workplace.  How do we do that effectively?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61D258-7E97-4F80-9011-24C8EEBF99E8}" type="slidenum">
              <a:rPr lang="en-US" smtClean="0"/>
              <a:pPr/>
              <a:t>9</a:t>
            </a:fld>
            <a:endParaRPr lang="en-US"/>
          </a:p>
        </p:txBody>
      </p:sp>
    </p:spTree>
    <p:extLst>
      <p:ext uri="{BB962C8B-B14F-4D97-AF65-F5344CB8AC3E}">
        <p14:creationId xmlns:p14="http://schemas.microsoft.com/office/powerpoint/2010/main" val="69078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41ABA4E-CD72-497B-97AA-7213B3980F60}" type="datetimeFigureOut">
              <a:rPr lang="en-US" smtClean="0"/>
              <a:pPr/>
              <a:t>9/15/2016</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2E57653-3E58-4892-A7ED-712530ACC680}" type="slidenum">
              <a:rPr kumimoji="0" lang="en-US" smtClean="0"/>
              <a:pPr/>
              <a:t>‹#›</a:t>
            </a:fld>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2E57653-3E58-4892-A7ED-712530ACC680}" type="slidenum">
              <a:rPr kumimoji="0" lang="en-US" smtClean="0"/>
              <a:pPr/>
              <a:t>‹#›</a:t>
            </a:fld>
            <a:endParaRPr kumimoji="0"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D2E57653-3E58-4892-A7ED-712530ACC680}" type="slidenum">
              <a:rPr kumimoji="0" lang="en-US" smtClean="0"/>
              <a:pPr/>
              <a:t>‹#›</a:t>
            </a:fld>
            <a:endParaRPr kumimoji="0"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9/15/2016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2E57653-3E58-4892-A7ED-712530ACC680}" type="slidenum">
              <a:rPr kumimoji="0" lang="en-US" smtClean="0"/>
              <a:pPr/>
              <a:t>‹#›</a:t>
            </a:fld>
            <a:endParaRPr kumimoji="0"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41ABA4E-CD72-497B-97AA-7213B3980F60}" type="datetimeFigureOut">
              <a:rPr lang="en-US" smtClean="0"/>
              <a:pPr/>
              <a:t>9/15/2016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41ABA4E-CD72-497B-97AA-7213B3980F60}" type="datetimeFigureOut">
              <a:rPr lang="en-US" smtClean="0"/>
              <a:pPr/>
              <a:t>9/15/2016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2E57653-3E58-4892-A7ED-712530ACC680}" type="slidenum">
              <a:rPr kumimoji="0" lang="en-US" smtClean="0"/>
              <a:pPr/>
              <a:t>‹#›</a:t>
            </a:fld>
            <a:endParaRPr kumimoji="0"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1ABA4E-CD72-497B-97AA-7213B3980F60}" type="datetimeFigureOut">
              <a:rPr lang="en-US" smtClean="0"/>
              <a:pPr/>
              <a:t>9/15/2016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4343400" y="1036020"/>
            <a:ext cx="457200" cy="441325"/>
          </a:xfrm>
        </p:spPr>
        <p:txBody>
          <a:bodyPr/>
          <a:lstStyle/>
          <a:p>
            <a:fld id="{D2E57653-3E58-4892-A7ED-712530ACC680}" type="slidenum">
              <a:rPr kumimoji="0" lang="en-US" smtClean="0"/>
              <a:pPr/>
              <a:t>‹#›</a:t>
            </a:fld>
            <a:endParaRPr kumimoji="0" lang="en-US"/>
          </a:p>
        </p:txBody>
      </p:sp>
    </p:spTree>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41ABA4E-CD72-497B-97AA-7213B3980F60}" type="datetimeFigureOut">
              <a:rPr lang="en-US" smtClean="0"/>
              <a:pPr/>
              <a:t>9/15/2016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2E57653-3E58-4892-A7ED-712530ACC680}" type="slidenum">
              <a:rPr kumimoji="0" lang="en-US" smtClean="0"/>
              <a:pPr/>
              <a:t>‹#›</a:t>
            </a:fld>
            <a:endParaRPr kumimoji="0" lang="en-US"/>
          </a:p>
        </p:txBody>
      </p:sp>
    </p:spTree>
  </p:cSld>
  <p:clrMapOvr>
    <a:masterClrMapping/>
  </p:clrMapOvr>
  <p:transition spd="slow">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2E57653-3E58-4892-A7ED-712530ACC680}" type="slidenum">
              <a:rPr kumimoji="0" lang="en-US" smtClean="0"/>
              <a:pPr/>
              <a:t>‹#›</a:t>
            </a:fld>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41ABA4E-CD72-497B-97AA-7213B3980F60}" type="datetimeFigureOut">
              <a:rPr lang="en-US" smtClean="0"/>
              <a:pPr/>
              <a:t>9/15/2016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2E57653-3E58-4892-A7ED-712530ACC680}" type="slidenum">
              <a:rPr kumimoji="0" lang="en-US" smtClean="0"/>
              <a:pPr/>
              <a:t>‹#›</a:t>
            </a:fld>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B41ABA4E-CD72-497B-97AA-7213B3980F60}" type="datetimeFigureOut">
              <a:rPr lang="en-US" smtClean="0"/>
              <a:pPr/>
              <a:t>9/15/2016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kumimoji="0" lang="en-US"/>
          </a:p>
        </p:txBody>
      </p:sp>
    </p:spTree>
  </p:cSld>
  <p:clrMapOvr>
    <a:masterClrMapping/>
  </p:clrMapOvr>
  <p:transition spd="slow">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41ABA4E-CD72-497B-97AA-7213B3980F60}" type="datetimeFigureOut">
              <a:rPr lang="en-US" smtClean="0"/>
              <a:pPr/>
              <a:t>9/15/2016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kumimoji="0"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2E57653-3E58-4892-A7ED-712530ACC680}" type="slidenum">
              <a:rPr kumimoji="0" lang="en-US" smtClean="0"/>
              <a:pPr/>
              <a:t>‹#›</a:t>
            </a:fld>
            <a:endParaRPr kumimoji="0"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thruBlk="1"/>
  </p:transition>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youtube.com/watch?v=wCa4I6THPX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facebook.com/skylar.lewis.98/videos/979312392106888/" TargetMode="External"/><Relationship Id="rId4" Type="http://schemas.openxmlformats.org/officeDocument/2006/relationships/hyperlink" Target="https://www.facebook.com/tenzin.kalden3/videos/1058162130913696/"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file:///C:\Users\Greg\Desktop\Fall%202016%20present\facebook%20discussion%20video.MOV"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bie.org/" TargetMode="External"/><Relationship Id="rId13" Type="http://schemas.openxmlformats.org/officeDocument/2006/relationships/hyperlink" Target="mailto:gregtuke@uw.edu" TargetMode="External"/><Relationship Id="rId3" Type="http://schemas.openxmlformats.org/officeDocument/2006/relationships/hyperlink" Target="https://www.facebook.com/groups/1414798792148821/" TargetMode="External"/><Relationship Id="rId7" Type="http://schemas.openxmlformats.org/officeDocument/2006/relationships/hyperlink" Target="http://www.edutopia..org/" TargetMode="External"/><Relationship Id="rId12" Type="http://schemas.openxmlformats.org/officeDocument/2006/relationships/hyperlink" Target="http://www.globaleducationconference.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tukeinternationalconsulting.com/about.html" TargetMode="External"/><Relationship Id="rId11" Type="http://schemas.openxmlformats.org/officeDocument/2006/relationships/hyperlink" Target="http://pblu.org/" TargetMode="External"/><Relationship Id="rId5" Type="http://schemas.openxmlformats.org/officeDocument/2006/relationships/hyperlink" Target="http://www.coil.suny.edu/" TargetMode="External"/><Relationship Id="rId10" Type="http://schemas.openxmlformats.org/officeDocument/2006/relationships/hyperlink" Target="http://www.globe.gov/" TargetMode="External"/><Relationship Id="rId4" Type="http://schemas.openxmlformats.org/officeDocument/2006/relationships/hyperlink" Target="https://www.uwb.edu/globalinitiatives/academic/coil-initiative/coil-resources" TargetMode="External"/><Relationship Id="rId9" Type="http://schemas.openxmlformats.org/officeDocument/2006/relationships/hyperlink" Target="www.iearn.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vSDg-8jWMdQ"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4DJApONvhII&amp;feature=youtu.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4DJApONvhII&amp;feature=youtu.be" TargetMode="External"/><Relationship Id="rId4" Type="http://schemas.openxmlformats.org/officeDocument/2006/relationships/hyperlink" Target="https://youtu.be/4DJApONvhI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obz6Wlyi86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r>
              <a:rPr lang="en-US" dirty="0" smtClean="0"/>
              <a:t>   </a:t>
            </a:r>
            <a:endParaRPr lang="en-US" dirty="0"/>
          </a:p>
        </p:txBody>
      </p:sp>
      <p:pic>
        <p:nvPicPr>
          <p:cNvPr id="8" name="Content Placeholder 7" descr="12821439_10208658570966646_6672965705932023754_n.jpg"/>
          <p:cNvPicPr>
            <a:picLocks noGrp="1" noChangeAspect="1"/>
          </p:cNvPicPr>
          <p:nvPr>
            <p:ph sz="quarter" idx="1"/>
          </p:nvPr>
        </p:nvPicPr>
        <p:blipFill>
          <a:blip r:embed="rId3" cstate="print"/>
          <a:stretch>
            <a:fillRect/>
          </a:stretch>
        </p:blipFill>
        <p:spPr>
          <a:xfrm>
            <a:off x="0" y="0"/>
            <a:ext cx="9338072" cy="6911181"/>
          </a:xfrm>
        </p:spPr>
      </p:pic>
      <p:sp>
        <p:nvSpPr>
          <p:cNvPr id="5" name="TextBox 4"/>
          <p:cNvSpPr txBox="1"/>
          <p:nvPr/>
        </p:nvSpPr>
        <p:spPr>
          <a:xfrm>
            <a:off x="2362200" y="0"/>
            <a:ext cx="5257800" cy="769441"/>
          </a:xfrm>
          <a:prstGeom prst="rect">
            <a:avLst/>
          </a:prstGeom>
          <a:noFill/>
        </p:spPr>
        <p:txBody>
          <a:bodyPr wrap="square" rtlCol="0">
            <a:spAutoFit/>
          </a:bodyPr>
          <a:lstStyle/>
          <a:p>
            <a:r>
              <a:rPr lang="en-US" sz="4400" b="1" i="1" dirty="0" smtClean="0">
                <a:solidFill>
                  <a:schemeClr val="bg1"/>
                </a:solidFill>
                <a:latin typeface="Impact" pitchFamily="34" charset="0"/>
                <a:cs typeface="Lucida Sans Unicode" pitchFamily="34" charset="0"/>
              </a:rPr>
              <a:t> 	    </a:t>
            </a:r>
          </a:p>
        </p:txBody>
      </p:sp>
      <p:sp>
        <p:nvSpPr>
          <p:cNvPr id="9" name="TextBox 8"/>
          <p:cNvSpPr txBox="1"/>
          <p:nvPr/>
        </p:nvSpPr>
        <p:spPr>
          <a:xfrm>
            <a:off x="5638800" y="2971800"/>
            <a:ext cx="3505200" cy="2492990"/>
          </a:xfrm>
          <a:prstGeom prst="rect">
            <a:avLst/>
          </a:prstGeom>
          <a:noFill/>
        </p:spPr>
        <p:txBody>
          <a:bodyPr wrap="square" rtlCol="0">
            <a:spAutoFit/>
          </a:bodyPr>
          <a:lstStyle/>
          <a:p>
            <a:r>
              <a:rPr lang="en-US" dirty="0" smtClean="0"/>
              <a:t>University of North Carolina –Asheville’</a:t>
            </a:r>
          </a:p>
          <a:p>
            <a:endParaRPr lang="en-US" dirty="0" smtClean="0"/>
          </a:p>
          <a:p>
            <a:pPr algn="ctr"/>
            <a:r>
              <a:rPr lang="en-US" sz="2800" b="1" dirty="0" smtClean="0"/>
              <a:t>International Collaboration Workshop</a:t>
            </a:r>
          </a:p>
          <a:p>
            <a:r>
              <a:rPr lang="en-US" dirty="0" smtClean="0"/>
              <a:t> </a:t>
            </a:r>
            <a:endParaRPr lang="en-US" dirty="0"/>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video conference image.jpg"/>
          <p:cNvPicPr>
            <a:picLocks noGrp="1" noChangeAspect="1"/>
          </p:cNvPicPr>
          <p:nvPr>
            <p:ph sz="quarter" idx="1"/>
          </p:nvPr>
        </p:nvPicPr>
        <p:blipFill>
          <a:blip r:embed="rId2" cstate="print"/>
          <a:stretch>
            <a:fillRect/>
          </a:stretch>
        </p:blipFill>
        <p:spPr>
          <a:xfrm>
            <a:off x="0" y="0"/>
            <a:ext cx="9082321" cy="5324119"/>
          </a:xfrm>
        </p:spPr>
      </p:pic>
      <p:sp>
        <p:nvSpPr>
          <p:cNvPr id="5" name="TextBox 4"/>
          <p:cNvSpPr txBox="1"/>
          <p:nvPr/>
        </p:nvSpPr>
        <p:spPr>
          <a:xfrm>
            <a:off x="762000" y="5791200"/>
            <a:ext cx="7543800" cy="646331"/>
          </a:xfrm>
          <a:prstGeom prst="rect">
            <a:avLst/>
          </a:prstGeom>
          <a:noFill/>
        </p:spPr>
        <p:txBody>
          <a:bodyPr wrap="square" rtlCol="0">
            <a:spAutoFit/>
          </a:bodyPr>
          <a:lstStyle/>
          <a:p>
            <a:r>
              <a:rPr lang="en-US" sz="3600" dirty="0" smtClean="0">
                <a:solidFill>
                  <a:schemeClr val="bg1"/>
                </a:solidFill>
                <a:latin typeface="Segoe UI Black" pitchFamily="34" charset="0"/>
                <a:ea typeface="Segoe UI Black" pitchFamily="34" charset="0"/>
                <a:cs typeface="Segoe UI Black" pitchFamily="34" charset="0"/>
              </a:rPr>
              <a:t>                     </a:t>
            </a:r>
            <a:r>
              <a:rPr lang="en-US" sz="3600" b="1" dirty="0" smtClean="0">
                <a:latin typeface="+mj-lt"/>
                <a:ea typeface="Segoe UI Black" pitchFamily="34" charset="0"/>
                <a:cs typeface="Segoe UI Black" pitchFamily="34" charset="0"/>
              </a:rPr>
              <a:t>Business requires it</a:t>
            </a:r>
            <a:endParaRPr lang="en-US" sz="3600" b="1" dirty="0">
              <a:latin typeface="+mj-lt"/>
              <a:ea typeface="Segoe UI Black" pitchFamily="34" charset="0"/>
              <a:cs typeface="Segoe UI Black"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885961_orig.jpg"/>
          <p:cNvPicPr>
            <a:picLocks noGrp="1" noChangeAspect="1"/>
          </p:cNvPicPr>
          <p:nvPr>
            <p:ph sz="quarter" idx="1"/>
          </p:nvPr>
        </p:nvPicPr>
        <p:blipFill>
          <a:blip r:embed="rId3" cstate="print"/>
          <a:stretch>
            <a:fillRect/>
          </a:stretch>
        </p:blipFill>
        <p:spPr>
          <a:xfrm>
            <a:off x="0" y="0"/>
            <a:ext cx="9144000" cy="6909796"/>
          </a:xfrm>
        </p:spPr>
      </p:pic>
      <p:sp>
        <p:nvSpPr>
          <p:cNvPr id="5" name="TextBox 4"/>
          <p:cNvSpPr txBox="1"/>
          <p:nvPr/>
        </p:nvSpPr>
        <p:spPr>
          <a:xfrm>
            <a:off x="914400" y="5029200"/>
            <a:ext cx="4936311" cy="523220"/>
          </a:xfrm>
          <a:prstGeom prst="rect">
            <a:avLst/>
          </a:prstGeom>
          <a:noFill/>
        </p:spPr>
        <p:txBody>
          <a:bodyPr wrap="square" rtlCol="0">
            <a:spAutoFit/>
          </a:bodyPr>
          <a:lstStyle/>
          <a:p>
            <a:r>
              <a:rPr lang="en-US" sz="2800" dirty="0" smtClean="0">
                <a:solidFill>
                  <a:schemeClr val="bg1"/>
                </a:solidFill>
              </a:rPr>
              <a:t>Required: Virtual skills </a:t>
            </a:r>
            <a:endParaRPr lang="en-US" sz="2800" dirty="0">
              <a:solidFill>
                <a:schemeClr val="bg1"/>
              </a:solidFill>
            </a:endParaRPr>
          </a:p>
        </p:txBody>
      </p:sp>
      <p:sp>
        <p:nvSpPr>
          <p:cNvPr id="6" name="TextBox 5"/>
          <p:cNvSpPr txBox="1"/>
          <p:nvPr/>
        </p:nvSpPr>
        <p:spPr>
          <a:xfrm flipH="1">
            <a:off x="2133600" y="5791200"/>
            <a:ext cx="4114799" cy="523220"/>
          </a:xfrm>
          <a:prstGeom prst="rect">
            <a:avLst/>
          </a:prstGeom>
          <a:noFill/>
        </p:spPr>
        <p:txBody>
          <a:bodyPr wrap="square" rtlCol="0">
            <a:spAutoFit/>
          </a:bodyPr>
          <a:lstStyle/>
          <a:p>
            <a:r>
              <a:rPr lang="en-US" sz="2800" dirty="0" smtClean="0">
                <a:solidFill>
                  <a:schemeClr val="bg1"/>
                </a:solidFill>
              </a:rPr>
              <a:t>      Cross cultural skills</a:t>
            </a:r>
            <a:endParaRPr lang="en-US" sz="2800"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limate_change-460x270.jpg"/>
          <p:cNvPicPr>
            <a:picLocks noGrp="1" noChangeAspect="1"/>
          </p:cNvPicPr>
          <p:nvPr>
            <p:ph sz="quarter" idx="1"/>
          </p:nvPr>
        </p:nvPicPr>
        <p:blipFill>
          <a:blip r:embed="rId3" cstate="print"/>
          <a:stretch>
            <a:fillRect/>
          </a:stretch>
        </p:blipFill>
        <p:spPr>
          <a:xfrm>
            <a:off x="-73378" y="0"/>
            <a:ext cx="9217378" cy="6858000"/>
          </a:xfrm>
        </p:spPr>
      </p:pic>
      <p:sp>
        <p:nvSpPr>
          <p:cNvPr id="5" name="TextBox 4"/>
          <p:cNvSpPr txBox="1"/>
          <p:nvPr/>
        </p:nvSpPr>
        <p:spPr>
          <a:xfrm flipH="1">
            <a:off x="0" y="6273225"/>
            <a:ext cx="9144000" cy="584775"/>
          </a:xfrm>
          <a:prstGeom prst="rect">
            <a:avLst/>
          </a:prstGeom>
          <a:noFill/>
        </p:spPr>
        <p:txBody>
          <a:bodyPr wrap="square" rtlCol="0">
            <a:spAutoFit/>
          </a:bodyPr>
          <a:lstStyle/>
          <a:p>
            <a:r>
              <a:rPr lang="en-US" sz="3200" b="1" dirty="0" smtClean="0">
                <a:latin typeface="+mj-lt"/>
                <a:ea typeface="Segoe UI Black" pitchFamily="34" charset="0"/>
                <a:cs typeface="Segoe UI Black" pitchFamily="34" charset="0"/>
              </a:rPr>
              <a:t>Global solutions requires global teamwork</a:t>
            </a:r>
            <a:endParaRPr lang="en-US" sz="3200" b="1" dirty="0">
              <a:latin typeface="+mj-lt"/>
              <a:ea typeface="Segoe UI Black" pitchFamily="34" charset="0"/>
              <a:cs typeface="Segoe UI Black"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Themes</a:t>
            </a:r>
            <a:endParaRPr lang="en-US" dirty="0"/>
          </a:p>
        </p:txBody>
      </p:sp>
      <p:sp>
        <p:nvSpPr>
          <p:cNvPr id="3" name="Content Placeholder 2"/>
          <p:cNvSpPr>
            <a:spLocks noGrp="1"/>
          </p:cNvSpPr>
          <p:nvPr>
            <p:ph sz="quarter" idx="1"/>
          </p:nvPr>
        </p:nvSpPr>
        <p:spPr/>
        <p:txBody>
          <a:bodyPr>
            <a:normAutofit fontScale="92500"/>
          </a:bodyPr>
          <a:lstStyle/>
          <a:p>
            <a:r>
              <a:rPr lang="en-US" dirty="0" smtClean="0">
                <a:latin typeface="Segoe UI Black" pitchFamily="34" charset="0"/>
                <a:ea typeface="Segoe UI Black" pitchFamily="34" charset="0"/>
                <a:cs typeface="Segoe UI Black" pitchFamily="34" charset="0"/>
              </a:rPr>
              <a:t>Communications  </a:t>
            </a:r>
            <a:r>
              <a:rPr lang="en-US" sz="2000" dirty="0" smtClean="0">
                <a:latin typeface="Segoe UI Black" pitchFamily="34" charset="0"/>
                <a:ea typeface="Segoe UI Black" pitchFamily="34" charset="0"/>
                <a:cs typeface="Segoe UI Black" pitchFamily="34" charset="0"/>
              </a:rPr>
              <a:t>(Global Networking, Comic Journalism)</a:t>
            </a:r>
          </a:p>
          <a:p>
            <a:r>
              <a:rPr lang="en-US" dirty="0" smtClean="0">
                <a:latin typeface="Segoe UI Black" pitchFamily="34" charset="0"/>
                <a:ea typeface="Segoe UI Black" pitchFamily="34" charset="0"/>
                <a:cs typeface="Segoe UI Black" pitchFamily="34" charset="0"/>
              </a:rPr>
              <a:t>Sociology </a:t>
            </a:r>
            <a:r>
              <a:rPr lang="en-US" sz="2000" dirty="0" smtClean="0">
                <a:latin typeface="Segoe UI Black" pitchFamily="34" charset="0"/>
                <a:ea typeface="Segoe UI Black" pitchFamily="34" charset="0"/>
                <a:cs typeface="Segoe UI Black" pitchFamily="34" charset="0"/>
              </a:rPr>
              <a:t>(Social Movements/ International Lens,  US/Japanese pop. Culture)</a:t>
            </a:r>
          </a:p>
          <a:p>
            <a:r>
              <a:rPr lang="en-US" dirty="0" smtClean="0">
                <a:latin typeface="Segoe UI Black" pitchFamily="34" charset="0"/>
                <a:ea typeface="Segoe UI Black" pitchFamily="34" charset="0"/>
                <a:cs typeface="Segoe UI Black" pitchFamily="34" charset="0"/>
              </a:rPr>
              <a:t>Introductory Core  </a:t>
            </a:r>
            <a:r>
              <a:rPr lang="en-US" sz="2000" dirty="0" smtClean="0">
                <a:latin typeface="Segoe UI Black" pitchFamily="34" charset="0"/>
                <a:ea typeface="Segoe UI Black" pitchFamily="34" charset="0"/>
                <a:cs typeface="Segoe UI Black" pitchFamily="34" charset="0"/>
              </a:rPr>
              <a:t>(Intro to writing, research)</a:t>
            </a:r>
          </a:p>
          <a:p>
            <a:r>
              <a:rPr lang="en-US" dirty="0" smtClean="0">
                <a:latin typeface="Segoe UI Black" pitchFamily="34" charset="0"/>
                <a:ea typeface="Segoe UI Black" pitchFamily="34" charset="0"/>
                <a:cs typeface="Segoe UI Black" pitchFamily="34" charset="0"/>
              </a:rPr>
              <a:t>Health </a:t>
            </a:r>
            <a:r>
              <a:rPr lang="en-US" sz="2000" dirty="0" smtClean="0">
                <a:latin typeface="Segoe UI Black" pitchFamily="34" charset="0"/>
                <a:ea typeface="Segoe UI Black" pitchFamily="34" charset="0"/>
                <a:cs typeface="Segoe UI Black" pitchFamily="34" charset="0"/>
              </a:rPr>
              <a:t>(Policies, Politics)</a:t>
            </a:r>
          </a:p>
          <a:p>
            <a:r>
              <a:rPr lang="en-US" dirty="0" smtClean="0">
                <a:latin typeface="Segoe UI Black" pitchFamily="34" charset="0"/>
                <a:ea typeface="Segoe UI Black" pitchFamily="34" charset="0"/>
                <a:cs typeface="Segoe UI Black" pitchFamily="34" charset="0"/>
              </a:rPr>
              <a:t>Media  </a:t>
            </a:r>
            <a:r>
              <a:rPr lang="en-US" sz="2000" dirty="0" smtClean="0">
                <a:latin typeface="Segoe UI Black" pitchFamily="34" charset="0"/>
                <a:ea typeface="Segoe UI Black" pitchFamily="34" charset="0"/>
                <a:cs typeface="Segoe UI Black" pitchFamily="34" charset="0"/>
              </a:rPr>
              <a:t>(Social Media and Global Change)</a:t>
            </a:r>
          </a:p>
          <a:p>
            <a:r>
              <a:rPr lang="en-US" dirty="0" smtClean="0">
                <a:latin typeface="Segoe UI Black" pitchFamily="34" charset="0"/>
                <a:ea typeface="Segoe UI Black" pitchFamily="34" charset="0"/>
                <a:cs typeface="Segoe UI Black" pitchFamily="34" charset="0"/>
              </a:rPr>
              <a:t>Political Science  </a:t>
            </a:r>
            <a:r>
              <a:rPr lang="en-US" sz="2200" dirty="0" smtClean="0">
                <a:latin typeface="Segoe UI Black" pitchFamily="34" charset="0"/>
                <a:ea typeface="Segoe UI Black" pitchFamily="34" charset="0"/>
                <a:cs typeface="Segoe UI Black" pitchFamily="34" charset="0"/>
              </a:rPr>
              <a:t>(South Africa culture and </a:t>
            </a:r>
            <a:r>
              <a:rPr lang="en-US" sz="2200" dirty="0" err="1" smtClean="0">
                <a:latin typeface="Segoe UI Black" pitchFamily="34" charset="0"/>
                <a:ea typeface="Segoe UI Black" pitchFamily="34" charset="0"/>
                <a:cs typeface="Segoe UI Black" pitchFamily="34" charset="0"/>
              </a:rPr>
              <a:t>Mediascapes</a:t>
            </a:r>
            <a:r>
              <a:rPr lang="en-US" sz="2200" dirty="0" smtClean="0">
                <a:latin typeface="Segoe UI Black" pitchFamily="34" charset="0"/>
                <a:ea typeface="Segoe UI Black" pitchFamily="34" charset="0"/>
                <a:cs typeface="Segoe UI Black" pitchFamily="34" charset="0"/>
              </a:rPr>
              <a:t>)</a:t>
            </a:r>
          </a:p>
          <a:p>
            <a:r>
              <a:rPr lang="en-US" dirty="0" smtClean="0">
                <a:latin typeface="Segoe UI Black" pitchFamily="34" charset="0"/>
                <a:ea typeface="Segoe UI Black" pitchFamily="34" charset="0"/>
                <a:cs typeface="Segoe UI Black" pitchFamily="34" charset="0"/>
              </a:rPr>
              <a:t>Technology  </a:t>
            </a:r>
            <a:r>
              <a:rPr lang="en-US" sz="2000" dirty="0" smtClean="0">
                <a:latin typeface="Segoe UI Black" pitchFamily="34" charset="0"/>
                <a:ea typeface="Segoe UI Black" pitchFamily="34" charset="0"/>
                <a:cs typeface="Segoe UI Black" pitchFamily="34" charset="0"/>
              </a:rPr>
              <a:t>(Video for social causes)</a:t>
            </a:r>
          </a:p>
          <a:p>
            <a:r>
              <a:rPr lang="en-US" dirty="0" smtClean="0">
                <a:latin typeface="Segoe UI Black" pitchFamily="34" charset="0"/>
                <a:ea typeface="Segoe UI Black" pitchFamily="34" charset="0"/>
                <a:cs typeface="Segoe UI Black" pitchFamily="34" charset="0"/>
              </a:rPr>
              <a:t>Environmental Studies </a:t>
            </a:r>
            <a:r>
              <a:rPr lang="en-US" sz="2200" dirty="0" smtClean="0">
                <a:latin typeface="Segoe UI Black" pitchFamily="34" charset="0"/>
                <a:ea typeface="Segoe UI Black" pitchFamily="34" charset="0"/>
                <a:cs typeface="Segoe UI Black" pitchFamily="34" charset="0"/>
              </a:rPr>
              <a:t>(Peru and US bioregions)</a:t>
            </a:r>
          </a:p>
          <a:p>
            <a:r>
              <a:rPr lang="en-US" sz="2600" dirty="0" smtClean="0">
                <a:latin typeface="Segoe UI Black" pitchFamily="34" charset="0"/>
                <a:ea typeface="Segoe UI Black" pitchFamily="34" charset="0"/>
                <a:cs typeface="Segoe UI Black" pitchFamily="34" charset="0"/>
              </a:rPr>
              <a:t>Business</a:t>
            </a:r>
            <a:r>
              <a:rPr lang="en-US" sz="2200" dirty="0" smtClean="0">
                <a:latin typeface="Segoe UI Black" pitchFamily="34" charset="0"/>
                <a:ea typeface="Segoe UI Black" pitchFamily="34" charset="0"/>
                <a:cs typeface="Segoe UI Black" pitchFamily="34" charset="0"/>
              </a:rPr>
              <a:t>  (Social entrepreneur training)</a:t>
            </a:r>
          </a:p>
          <a:p>
            <a:endParaRPr lang="en-US" sz="2000" dirty="0"/>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uture Team.JPG"/>
          <p:cNvPicPr>
            <a:picLocks noChangeAspect="1"/>
          </p:cNvPicPr>
          <p:nvPr/>
        </p:nvPicPr>
        <p:blipFill>
          <a:blip r:embed="rId3" cstate="print"/>
          <a:stretch>
            <a:fillRect/>
          </a:stretch>
        </p:blipFill>
        <p:spPr>
          <a:xfrm>
            <a:off x="-381000" y="0"/>
            <a:ext cx="9525000" cy="71628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187.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1295400"/>
            <a:ext cx="2438400" cy="523220"/>
          </a:xfrm>
          <a:prstGeom prst="rect">
            <a:avLst/>
          </a:prstGeom>
          <a:noFill/>
        </p:spPr>
        <p:txBody>
          <a:bodyPr wrap="square" rtlCol="0">
            <a:spAutoFit/>
          </a:bodyPr>
          <a:lstStyle/>
          <a:p>
            <a:r>
              <a:rPr lang="en-US" sz="2800" b="1" dirty="0" smtClean="0">
                <a:solidFill>
                  <a:schemeClr val="bg1"/>
                </a:solidFill>
                <a:hlinkClick r:id="rId4"/>
              </a:rPr>
              <a:t>Large group </a:t>
            </a:r>
            <a:endParaRPr lang="en-US" sz="2800" b="1"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19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video tips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Pre-test</a:t>
            </a:r>
          </a:p>
          <a:p>
            <a:r>
              <a:rPr lang="en-US" dirty="0" smtClean="0"/>
              <a:t>Back up disaster planning</a:t>
            </a:r>
          </a:p>
          <a:p>
            <a:r>
              <a:rPr lang="en-US" dirty="0" smtClean="0"/>
              <a:t>Image matters</a:t>
            </a:r>
          </a:p>
          <a:p>
            <a:r>
              <a:rPr lang="en-US" dirty="0" smtClean="0"/>
              <a:t>Personalize, equalize</a:t>
            </a:r>
          </a:p>
          <a:p>
            <a:r>
              <a:rPr lang="en-US" dirty="0" smtClean="0"/>
              <a:t>Content =King, Audio= Queen</a:t>
            </a:r>
          </a:p>
          <a:p>
            <a:r>
              <a:rPr lang="en-US" dirty="0" smtClean="0"/>
              <a:t>Rehearse</a:t>
            </a:r>
          </a:p>
          <a:p>
            <a:r>
              <a:rPr lang="en-US" dirty="0" smtClean="0"/>
              <a:t>Plan it, don’t wing it</a:t>
            </a:r>
          </a:p>
          <a:p>
            <a:r>
              <a:rPr lang="en-US" dirty="0" smtClean="0"/>
              <a:t>Be nice</a:t>
            </a:r>
          </a:p>
          <a:p>
            <a:r>
              <a:rPr lang="en-US" dirty="0" smtClean="0"/>
              <a:t>Silence is golden-NOT!</a:t>
            </a:r>
          </a:p>
          <a:p>
            <a:r>
              <a:rPr lang="en-US" dirty="0" smtClean="0"/>
              <a:t>Follow up!!</a:t>
            </a:r>
            <a:endParaRPr lang="en-US" dirty="0"/>
          </a:p>
        </p:txBody>
      </p:sp>
      <p:pic>
        <p:nvPicPr>
          <p:cNvPr id="4" name="Picture 3" descr="video conferencing disaster.jpg"/>
          <p:cNvPicPr>
            <a:picLocks noChangeAspect="1"/>
          </p:cNvPicPr>
          <p:nvPr/>
        </p:nvPicPr>
        <p:blipFill>
          <a:blip r:embed="rId3" cstate="print"/>
          <a:stretch>
            <a:fillRect/>
          </a:stretch>
        </p:blipFill>
        <p:spPr>
          <a:xfrm>
            <a:off x="5181600" y="1676400"/>
            <a:ext cx="3962400" cy="4134363"/>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enzin recorded video image.jpg"/>
          <p:cNvPicPr>
            <a:picLocks noChangeAspect="1"/>
          </p:cNvPicPr>
          <p:nvPr/>
        </p:nvPicPr>
        <p:blipFill>
          <a:blip r:embed="rId3" cstate="print"/>
          <a:stretch>
            <a:fillRect/>
          </a:stretch>
        </p:blipFill>
        <p:spPr>
          <a:xfrm>
            <a:off x="0" y="219604"/>
            <a:ext cx="8839200" cy="6648033"/>
          </a:xfrm>
          <a:prstGeom prst="rect">
            <a:avLst/>
          </a:prstGeom>
        </p:spPr>
      </p:pic>
      <p:sp>
        <p:nvSpPr>
          <p:cNvPr id="5" name="TextBox 4"/>
          <p:cNvSpPr txBox="1"/>
          <p:nvPr/>
        </p:nvSpPr>
        <p:spPr>
          <a:xfrm>
            <a:off x="7696200" y="228600"/>
            <a:ext cx="1143000" cy="646331"/>
          </a:xfrm>
          <a:prstGeom prst="rect">
            <a:avLst/>
          </a:prstGeom>
          <a:noFill/>
        </p:spPr>
        <p:txBody>
          <a:bodyPr wrap="square" rtlCol="0">
            <a:spAutoFit/>
          </a:bodyPr>
          <a:lstStyle/>
          <a:p>
            <a:r>
              <a:rPr lang="en-US" dirty="0" smtClean="0">
                <a:hlinkClick r:id="rId4"/>
              </a:rPr>
              <a:t>Video 1</a:t>
            </a:r>
            <a:endParaRPr lang="en-US" dirty="0" smtClean="0"/>
          </a:p>
          <a:p>
            <a:r>
              <a:rPr lang="en-US" dirty="0" smtClean="0">
                <a:hlinkClick r:id="rId5"/>
              </a:rPr>
              <a:t>Video 2</a:t>
            </a:r>
            <a:endParaRPr lang="en-US" dirty="0"/>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ebook discussion video.MOV">
            <a:hlinkClick r:id="" action="ppaction://media"/>
          </p:cNvPr>
          <p:cNvPicPr>
            <a:picLocks noRot="1" noChangeAspect="1"/>
          </p:cNvPicPr>
          <p:nvPr>
            <a:videoFile r:link="rId1"/>
          </p:nvPr>
        </p:nvPicPr>
        <p:blipFill>
          <a:blip r:embed="rId4" cstate="print"/>
          <a:stretch>
            <a:fillRect/>
          </a:stretch>
        </p:blipFill>
        <p:spPr>
          <a:xfrm>
            <a:off x="-1524000" y="0"/>
            <a:ext cx="12192000" cy="68580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e-unknown.jpg"/>
          <p:cNvPicPr>
            <a:picLocks noGrp="1" noChangeAspect="1"/>
          </p:cNvPicPr>
          <p:nvPr>
            <p:ph sz="quarter" idx="1"/>
          </p:nvPr>
        </p:nvPicPr>
        <p:blipFill>
          <a:blip r:embed="rId3" cstate="print"/>
          <a:stretch>
            <a:fillRect/>
          </a:stretch>
        </p:blipFill>
        <p:spPr>
          <a:xfrm>
            <a:off x="-50357" y="-72579"/>
            <a:ext cx="9194357" cy="6930579"/>
          </a:xfrm>
        </p:spPr>
      </p:pic>
      <p:sp>
        <p:nvSpPr>
          <p:cNvPr id="6" name="Rectangle 5"/>
          <p:cNvSpPr/>
          <p:nvPr/>
        </p:nvSpPr>
        <p:spPr>
          <a:xfrm>
            <a:off x="304800" y="228600"/>
            <a:ext cx="8839200" cy="3785652"/>
          </a:xfrm>
          <a:prstGeom prst="rect">
            <a:avLst/>
          </a:prstGeom>
        </p:spPr>
        <p:txBody>
          <a:bodyPr wrap="square">
            <a:spAutoFit/>
          </a:bodyPr>
          <a:lstStyle/>
          <a:p>
            <a:pPr marL="514350" indent="-514350"/>
            <a:r>
              <a:rPr lang="en-US" sz="2800" b="1" dirty="0" smtClean="0">
                <a:solidFill>
                  <a:schemeClr val="bg1"/>
                </a:solidFill>
              </a:rPr>
              <a:t>Understand </a:t>
            </a:r>
            <a:r>
              <a:rPr lang="en-US" sz="3200" b="1" dirty="0" smtClean="0">
                <a:solidFill>
                  <a:schemeClr val="bg1"/>
                </a:solidFill>
              </a:rPr>
              <a:t>COIL</a:t>
            </a:r>
            <a:r>
              <a:rPr lang="en-US" sz="2800" b="1" dirty="0" smtClean="0">
                <a:solidFill>
                  <a:schemeClr val="bg1"/>
                </a:solidFill>
              </a:rPr>
              <a:t>:</a:t>
            </a:r>
          </a:p>
          <a:p>
            <a:pPr marL="514350" indent="-514350">
              <a:buFont typeface="Arial" pitchFamily="34" charset="0"/>
              <a:buChar char="•"/>
            </a:pPr>
            <a:r>
              <a:rPr lang="en-US" sz="4800" b="1" dirty="0" smtClean="0">
                <a:solidFill>
                  <a:schemeClr val="bg1"/>
                </a:solidFill>
              </a:rPr>
              <a:t>C</a:t>
            </a:r>
            <a:r>
              <a:rPr lang="en-US" sz="3200" b="1" dirty="0" smtClean="0">
                <a:solidFill>
                  <a:schemeClr val="bg1"/>
                </a:solidFill>
              </a:rPr>
              <a:t>ollaborative </a:t>
            </a:r>
            <a:r>
              <a:rPr lang="en-US" sz="4800" b="1" dirty="0" smtClean="0">
                <a:solidFill>
                  <a:schemeClr val="bg1"/>
                </a:solidFill>
              </a:rPr>
              <a:t>O</a:t>
            </a:r>
            <a:r>
              <a:rPr lang="en-US" sz="3200" b="1" dirty="0" smtClean="0">
                <a:solidFill>
                  <a:schemeClr val="bg1"/>
                </a:solidFill>
              </a:rPr>
              <a:t>n-line </a:t>
            </a:r>
            <a:r>
              <a:rPr lang="en-US" sz="4800" b="1" dirty="0" smtClean="0">
                <a:solidFill>
                  <a:schemeClr val="bg1"/>
                </a:solidFill>
              </a:rPr>
              <a:t>I</a:t>
            </a:r>
            <a:r>
              <a:rPr lang="en-US" sz="3200" b="1" dirty="0" smtClean="0">
                <a:solidFill>
                  <a:schemeClr val="bg1"/>
                </a:solidFill>
              </a:rPr>
              <a:t>nternational  </a:t>
            </a:r>
            <a:r>
              <a:rPr lang="en-US" sz="4800" b="1" dirty="0" smtClean="0">
                <a:solidFill>
                  <a:schemeClr val="bg1"/>
                </a:solidFill>
              </a:rPr>
              <a:t>L</a:t>
            </a:r>
            <a:r>
              <a:rPr lang="en-US" sz="3200" b="1" dirty="0" smtClean="0">
                <a:solidFill>
                  <a:schemeClr val="bg1"/>
                </a:solidFill>
              </a:rPr>
              <a:t>earning</a:t>
            </a:r>
          </a:p>
          <a:p>
            <a:pPr marL="514350" indent="-514350">
              <a:buFont typeface="Arial" pitchFamily="34" charset="0"/>
              <a:buChar char="•"/>
            </a:pPr>
            <a:r>
              <a:rPr lang="en-US" sz="3200" b="1" dirty="0" smtClean="0">
                <a:solidFill>
                  <a:schemeClr val="bg1"/>
                </a:solidFill>
              </a:rPr>
              <a:t>Technology Tools</a:t>
            </a:r>
          </a:p>
          <a:p>
            <a:pPr marL="514350" indent="-514350">
              <a:buFont typeface="Arial" pitchFamily="34" charset="0"/>
              <a:buChar char="•"/>
            </a:pPr>
            <a:r>
              <a:rPr lang="en-US" sz="3200" b="1" dirty="0" smtClean="0">
                <a:solidFill>
                  <a:schemeClr val="bg1"/>
                </a:solidFill>
              </a:rPr>
              <a:t>Common pitfalls, solutions</a:t>
            </a:r>
          </a:p>
          <a:p>
            <a:pPr marL="514350" indent="-514350">
              <a:buFont typeface="Arial" pitchFamily="34" charset="0"/>
              <a:buChar char="•"/>
            </a:pPr>
            <a:r>
              <a:rPr lang="en-US" sz="3200" b="1" dirty="0" smtClean="0">
                <a:solidFill>
                  <a:schemeClr val="bg1"/>
                </a:solidFill>
              </a:rPr>
              <a:t>Resources to execute</a:t>
            </a:r>
          </a:p>
          <a:p>
            <a:pPr marL="514350" indent="-514350"/>
            <a:endParaRPr lang="en-US" sz="3200" b="1" dirty="0" smtClean="0">
              <a:solidFill>
                <a:schemeClr val="bg1"/>
              </a:solidFill>
            </a:endParaRPr>
          </a:p>
          <a:p>
            <a:pPr marL="514350" indent="-514350"/>
            <a:endParaRPr lang="en-US" sz="3200" b="1" dirty="0">
              <a:solidFill>
                <a:schemeClr val="bg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sz="quarter" idx="1"/>
          </p:nvPr>
        </p:nvSpPr>
        <p:spPr/>
        <p:txBody>
          <a:bodyPr>
            <a:normAutofit fontScale="55000" lnSpcReduction="20000"/>
          </a:bodyPr>
          <a:lstStyle/>
          <a:p>
            <a:pPr marL="514350" indent="-514350">
              <a:buFont typeface="+mj-lt"/>
              <a:buAutoNum type="arabicPeriod"/>
            </a:pPr>
            <a:r>
              <a:rPr lang="en-US" sz="3300" dirty="0" smtClean="0">
                <a:hlinkClick r:id="rId3"/>
              </a:rPr>
              <a:t>JOIN  our </a:t>
            </a:r>
            <a:r>
              <a:rPr lang="en-US" sz="3300" dirty="0" err="1" smtClean="0">
                <a:hlinkClick r:id="rId3"/>
              </a:rPr>
              <a:t>Facebook</a:t>
            </a:r>
            <a:r>
              <a:rPr lang="en-US" sz="3300" dirty="0" smtClean="0">
                <a:hlinkClick r:id="rId3"/>
              </a:rPr>
              <a:t> </a:t>
            </a:r>
            <a:r>
              <a:rPr lang="en-US" sz="3300" dirty="0" smtClean="0"/>
              <a:t>:     Fulbright Collaborative Teaching and Research </a:t>
            </a:r>
          </a:p>
          <a:p>
            <a:pPr marL="514350" indent="-514350">
              <a:buFont typeface="+mj-lt"/>
              <a:buAutoNum type="arabicPeriod"/>
            </a:pPr>
            <a:r>
              <a:rPr lang="en-US" sz="3300" dirty="0" smtClean="0">
                <a:hlinkClick r:id="rId4"/>
              </a:rPr>
              <a:t>UW Bothell COIL resources and worksheet:</a:t>
            </a:r>
            <a:endParaRPr lang="en-US" sz="3300" dirty="0" smtClean="0"/>
          </a:p>
          <a:p>
            <a:pPr marL="514350" indent="-514350">
              <a:buFont typeface="+mj-lt"/>
              <a:buAutoNum type="arabicPeriod"/>
            </a:pPr>
            <a:r>
              <a:rPr lang="en-US" sz="3300" dirty="0" smtClean="0">
                <a:hlinkClick r:id="rId5"/>
              </a:rPr>
              <a:t>COIL</a:t>
            </a:r>
            <a:endParaRPr lang="en-US" sz="3300" dirty="0" smtClean="0"/>
          </a:p>
          <a:p>
            <a:pPr marL="514350" indent="-514350">
              <a:buFont typeface="+mj-lt"/>
              <a:buAutoNum type="arabicPeriod"/>
            </a:pPr>
            <a:r>
              <a:rPr lang="en-US" sz="3300" dirty="0" smtClean="0">
                <a:hlinkClick r:id="rId6"/>
              </a:rPr>
              <a:t>Going Global</a:t>
            </a:r>
            <a:endParaRPr lang="en-US" sz="3300" dirty="0" smtClean="0"/>
          </a:p>
          <a:p>
            <a:endParaRPr lang="en-US" sz="2400" dirty="0" smtClean="0"/>
          </a:p>
          <a:p>
            <a:endParaRPr lang="en-US" sz="2400" dirty="0" smtClean="0"/>
          </a:p>
          <a:p>
            <a:endParaRPr lang="en-US" sz="2400" dirty="0" smtClean="0"/>
          </a:p>
          <a:p>
            <a:r>
              <a:rPr lang="en-US" sz="2400" dirty="0" smtClean="0">
                <a:hlinkClick r:id="rId7"/>
              </a:rPr>
              <a:t>EDUTOPIA</a:t>
            </a:r>
            <a:r>
              <a:rPr lang="en-US" sz="2400" dirty="0" smtClean="0"/>
              <a:t>   (general resource on innovations in education)</a:t>
            </a:r>
          </a:p>
          <a:p>
            <a:r>
              <a:rPr lang="en-US" sz="2400" dirty="0" smtClean="0">
                <a:hlinkClick r:id="rId8"/>
              </a:rPr>
              <a:t>BUCK INSTIITUTE</a:t>
            </a:r>
            <a:r>
              <a:rPr lang="en-US" sz="2400" dirty="0" smtClean="0"/>
              <a:t>  (for project-based learning)</a:t>
            </a:r>
          </a:p>
          <a:p>
            <a:r>
              <a:rPr lang="en-US" sz="2400" dirty="0" smtClean="0">
                <a:hlinkClick r:id="rId9" action="ppaction://hlinkfile"/>
              </a:rPr>
              <a:t>IEARN </a:t>
            </a:r>
            <a:r>
              <a:rPr lang="en-US" sz="2400" dirty="0" smtClean="0"/>
              <a:t>(k-12 project designs)</a:t>
            </a:r>
          </a:p>
          <a:p>
            <a:r>
              <a:rPr lang="en-US" sz="2400" dirty="0" smtClean="0">
                <a:hlinkClick r:id="rId10"/>
              </a:rPr>
              <a:t>GLOBE</a:t>
            </a:r>
            <a:r>
              <a:rPr lang="en-US" sz="2400" dirty="0" smtClean="0"/>
              <a:t> (science project collaborations)</a:t>
            </a:r>
          </a:p>
          <a:p>
            <a:r>
              <a:rPr lang="en-US" sz="2400" dirty="0" smtClean="0">
                <a:hlinkClick r:id="rId11"/>
              </a:rPr>
              <a:t>PROJECT BASED LEARNING TRAINING</a:t>
            </a:r>
            <a:r>
              <a:rPr lang="en-US" sz="2400" dirty="0" smtClean="0"/>
              <a:t>:</a:t>
            </a:r>
          </a:p>
          <a:p>
            <a:r>
              <a:rPr lang="en-US" sz="2400" dirty="0" smtClean="0">
                <a:hlinkClick r:id="rId12"/>
              </a:rPr>
              <a:t>GLOBAL EDUCATION CONFERENCE:</a:t>
            </a:r>
            <a:endParaRPr lang="en-US" sz="2400" dirty="0" smtClean="0"/>
          </a:p>
          <a:p>
            <a:endParaRPr lang="en-US" sz="2400" dirty="0" smtClean="0"/>
          </a:p>
          <a:p>
            <a:endParaRPr lang="en-US" sz="2400" dirty="0" smtClean="0"/>
          </a:p>
          <a:p>
            <a:pPr>
              <a:buNone/>
            </a:pPr>
            <a:r>
              <a:rPr lang="en-US" sz="2400" dirty="0" smtClean="0"/>
              <a:t> </a:t>
            </a:r>
          </a:p>
          <a:p>
            <a:endParaRPr lang="en-US" sz="2400" dirty="0" smtClean="0"/>
          </a:p>
          <a:p>
            <a:endParaRPr lang="en-US" sz="1800" dirty="0" smtClean="0"/>
          </a:p>
          <a:p>
            <a:endParaRPr lang="en-US" sz="1800" dirty="0" smtClean="0"/>
          </a:p>
          <a:p>
            <a:endParaRPr lang="en-US" sz="1800" dirty="0" smtClean="0"/>
          </a:p>
          <a:p>
            <a:endParaRPr lang="en-US" sz="1800" dirty="0" smtClean="0"/>
          </a:p>
          <a:p>
            <a:pPr algn="ctr"/>
            <a:r>
              <a:rPr lang="en-US" sz="1800" dirty="0" smtClean="0"/>
              <a:t>Greg Tuke   </a:t>
            </a:r>
            <a:r>
              <a:rPr lang="en-US" sz="1800" dirty="0" smtClean="0">
                <a:hlinkClick r:id="rId13"/>
              </a:rPr>
              <a:t>gregtuke@uw.edu</a:t>
            </a:r>
            <a:endParaRPr lang="en-US" sz="1800" dirty="0" smtClean="0"/>
          </a:p>
          <a:p>
            <a:endParaRPr lang="en-US" sz="1800" dirty="0"/>
          </a:p>
        </p:txBody>
      </p:sp>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Review</a:t>
            </a:r>
            <a:endParaRPr lang="en-US" dirty="0"/>
          </a:p>
        </p:txBody>
      </p:sp>
      <p:pic>
        <p:nvPicPr>
          <p:cNvPr id="4" name="Content Placeholder 3" descr="the-unknown.jpg"/>
          <p:cNvPicPr>
            <a:picLocks noGrp="1" noChangeAspect="1"/>
          </p:cNvPicPr>
          <p:nvPr>
            <p:ph sz="quarter" idx="1"/>
          </p:nvPr>
        </p:nvPicPr>
        <p:blipFill>
          <a:blip r:embed="rId3" cstate="print"/>
          <a:stretch>
            <a:fillRect/>
          </a:stretch>
        </p:blipFill>
        <p:spPr>
          <a:xfrm>
            <a:off x="0" y="0"/>
            <a:ext cx="9144000" cy="10439399"/>
          </a:xfrm>
        </p:spPr>
      </p:pic>
      <p:sp>
        <p:nvSpPr>
          <p:cNvPr id="7" name="TextBox 6"/>
          <p:cNvSpPr txBox="1"/>
          <p:nvPr/>
        </p:nvSpPr>
        <p:spPr>
          <a:xfrm>
            <a:off x="2743200" y="609600"/>
            <a:ext cx="3429000" cy="830997"/>
          </a:xfrm>
          <a:prstGeom prst="rect">
            <a:avLst/>
          </a:prstGeom>
          <a:noFill/>
        </p:spPr>
        <p:txBody>
          <a:bodyPr wrap="square" rtlCol="0">
            <a:spAutoFit/>
          </a:bodyPr>
          <a:lstStyle/>
          <a:p>
            <a:r>
              <a:rPr lang="en-US" sz="4000" dirty="0" smtClean="0">
                <a:solidFill>
                  <a:schemeClr val="bg1"/>
                </a:solidFill>
              </a:rPr>
              <a:t>    </a:t>
            </a:r>
            <a:r>
              <a:rPr lang="en-US" sz="4800" b="1" dirty="0" smtClean="0">
                <a:solidFill>
                  <a:schemeClr val="bg1"/>
                </a:solidFill>
              </a:rPr>
              <a:t>Review</a:t>
            </a:r>
            <a:endParaRPr lang="en-US" sz="4800" b="1" dirty="0">
              <a:solidFill>
                <a:schemeClr val="bg1"/>
              </a:solidFill>
            </a:endParaRPr>
          </a:p>
        </p:txBody>
      </p:sp>
      <p:sp>
        <p:nvSpPr>
          <p:cNvPr id="8" name="TextBox 7"/>
          <p:cNvSpPr txBox="1"/>
          <p:nvPr/>
        </p:nvSpPr>
        <p:spPr>
          <a:xfrm>
            <a:off x="1295400" y="1905000"/>
            <a:ext cx="6705600" cy="1569660"/>
          </a:xfrm>
          <a:prstGeom prst="rect">
            <a:avLst/>
          </a:prstGeom>
          <a:noFill/>
        </p:spPr>
        <p:txBody>
          <a:bodyPr wrap="square" rtlCol="0">
            <a:spAutoFit/>
          </a:bodyPr>
          <a:lstStyle/>
          <a:p>
            <a:pPr>
              <a:buFont typeface="Arial" pitchFamily="34" charset="0"/>
              <a:buChar char="•"/>
            </a:pPr>
            <a:r>
              <a:rPr lang="en-US" sz="2800" dirty="0" smtClean="0">
                <a:solidFill>
                  <a:schemeClr val="bg1"/>
                </a:solidFill>
              </a:rPr>
              <a:t>COIL:   </a:t>
            </a:r>
            <a:r>
              <a:rPr lang="en-US" sz="3200" dirty="0" smtClean="0">
                <a:solidFill>
                  <a:schemeClr val="bg1"/>
                </a:solidFill>
              </a:rPr>
              <a:t>What, Why, How</a:t>
            </a:r>
          </a:p>
          <a:p>
            <a:pPr>
              <a:buFont typeface="Arial" pitchFamily="34" charset="0"/>
              <a:buChar char="•"/>
            </a:pPr>
            <a:r>
              <a:rPr lang="en-US" sz="3200" dirty="0" smtClean="0">
                <a:solidFill>
                  <a:schemeClr val="bg1"/>
                </a:solidFill>
              </a:rPr>
              <a:t>Deepening content</a:t>
            </a:r>
          </a:p>
          <a:p>
            <a:pPr>
              <a:buFont typeface="Arial" pitchFamily="34" charset="0"/>
              <a:buChar char="•"/>
            </a:pPr>
            <a:r>
              <a:rPr lang="en-US" sz="3200" dirty="0" smtClean="0">
                <a:solidFill>
                  <a:schemeClr val="bg1"/>
                </a:solidFill>
              </a:rPr>
              <a:t>Video conferencing basics</a:t>
            </a:r>
            <a:endParaRPr lang="en-US" sz="3200"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sponse rubric at ganga.png"/>
          <p:cNvPicPr>
            <a:picLocks noGrp="1" noChangeAspect="1"/>
          </p:cNvPicPr>
          <p:nvPr>
            <p:ph sz="quarter" idx="1"/>
          </p:nvPr>
        </p:nvPicPr>
        <p:blipFill>
          <a:blip r:embed="rId3" cstate="print"/>
          <a:stretch>
            <a:fillRect/>
          </a:stretch>
        </p:blipFill>
        <p:spPr>
          <a:xfrm>
            <a:off x="-533400" y="0"/>
            <a:ext cx="10968283" cy="6858000"/>
          </a:xfrm>
        </p:spPr>
      </p:pic>
      <p:sp>
        <p:nvSpPr>
          <p:cNvPr id="5" name="TextBox 4"/>
          <p:cNvSpPr txBox="1"/>
          <p:nvPr/>
        </p:nvSpPr>
        <p:spPr>
          <a:xfrm>
            <a:off x="7848600" y="685800"/>
            <a:ext cx="1752600" cy="646331"/>
          </a:xfrm>
          <a:prstGeom prst="rect">
            <a:avLst/>
          </a:prstGeom>
          <a:noFill/>
        </p:spPr>
        <p:txBody>
          <a:bodyPr wrap="square" rtlCol="0">
            <a:spAutoFit/>
          </a:bodyPr>
          <a:lstStyle/>
          <a:p>
            <a:r>
              <a:rPr lang="en-US" dirty="0" smtClean="0">
                <a:hlinkClick r:id="rId4"/>
              </a:rPr>
              <a:t>Response rubric</a:t>
            </a:r>
            <a:endParaRPr lang="en-US" dirty="0"/>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a:t>
            </a:r>
            <a:endParaRPr lang="en-US" dirty="0"/>
          </a:p>
        </p:txBody>
      </p:sp>
      <p:sp>
        <p:nvSpPr>
          <p:cNvPr id="3" name="Content Placeholder 2"/>
          <p:cNvSpPr>
            <a:spLocks noGrp="1"/>
          </p:cNvSpPr>
          <p:nvPr>
            <p:ph idx="1"/>
          </p:nvPr>
        </p:nvSpPr>
        <p:spPr/>
        <p:txBody>
          <a:bodyPr/>
          <a:lstStyle/>
          <a:p>
            <a:r>
              <a:rPr lang="en-US" sz="5400" dirty="0" smtClean="0"/>
              <a:t>P</a:t>
            </a:r>
            <a:r>
              <a:rPr lang="en-US" dirty="0" smtClean="0"/>
              <a:t>oint		(One key point to make)</a:t>
            </a:r>
          </a:p>
          <a:p>
            <a:r>
              <a:rPr lang="en-US" sz="5400" dirty="0" smtClean="0"/>
              <a:t>I</a:t>
            </a:r>
            <a:r>
              <a:rPr lang="en-US" dirty="0" smtClean="0"/>
              <a:t>llustration	(story, quote, example)</a:t>
            </a:r>
          </a:p>
          <a:p>
            <a:r>
              <a:rPr lang="en-US" sz="5400" dirty="0" smtClean="0"/>
              <a:t>E</a:t>
            </a:r>
            <a:r>
              <a:rPr lang="en-US" dirty="0" smtClean="0"/>
              <a:t>xplanation ( what it all means)</a:t>
            </a:r>
            <a:endParaRPr lang="en-US"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abe cultural artifact.jpg"/>
          <p:cNvPicPr>
            <a:picLocks noGrp="1" noChangeAspect="1"/>
          </p:cNvPicPr>
          <p:nvPr>
            <p:ph idx="1"/>
          </p:nvPr>
        </p:nvPicPr>
        <p:blipFill>
          <a:blip r:embed="rId3" cstate="print"/>
          <a:stretch>
            <a:fillRect/>
          </a:stretch>
        </p:blipFill>
        <p:spPr>
          <a:xfrm>
            <a:off x="1219200" y="185197"/>
            <a:ext cx="6629400" cy="6568691"/>
          </a:xfrm>
        </p:spPr>
      </p:pic>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pic>
        <p:nvPicPr>
          <p:cNvPr id="4" name="Content Placeholder 3" descr="global brain 3.jpg"/>
          <p:cNvPicPr>
            <a:picLocks noGrp="1" noChangeAspect="1"/>
          </p:cNvPicPr>
          <p:nvPr>
            <p:ph sz="quarter" idx="1"/>
          </p:nvPr>
        </p:nvPicPr>
        <p:blipFill>
          <a:blip r:embed="rId3" cstate="print"/>
          <a:stretch>
            <a:fillRect/>
          </a:stretch>
        </p:blipFill>
        <p:spPr>
          <a:xfrm>
            <a:off x="0" y="0"/>
            <a:ext cx="9144000" cy="6858000"/>
          </a:xfrm>
        </p:spPr>
      </p:pic>
      <p:sp>
        <p:nvSpPr>
          <p:cNvPr id="5" name="TextBox 4"/>
          <p:cNvSpPr txBox="1"/>
          <p:nvPr/>
        </p:nvSpPr>
        <p:spPr>
          <a:xfrm>
            <a:off x="2362200" y="0"/>
            <a:ext cx="5257800" cy="769441"/>
          </a:xfrm>
          <a:prstGeom prst="rect">
            <a:avLst/>
          </a:prstGeom>
          <a:noFill/>
        </p:spPr>
        <p:txBody>
          <a:bodyPr wrap="square" rtlCol="0">
            <a:spAutoFit/>
          </a:bodyPr>
          <a:lstStyle/>
          <a:p>
            <a:r>
              <a:rPr lang="en-US" sz="4400" b="1" i="1" dirty="0" smtClean="0">
                <a:solidFill>
                  <a:schemeClr val="bg1"/>
                </a:solidFill>
                <a:latin typeface="Impact" pitchFamily="34" charset="0"/>
                <a:cs typeface="Lucida Sans Unicode" pitchFamily="34" charset="0"/>
              </a:rPr>
              <a:t> 	    Virtual ...    </a:t>
            </a:r>
          </a:p>
        </p:txBody>
      </p:sp>
      <p:sp>
        <p:nvSpPr>
          <p:cNvPr id="6" name="TextBox 5"/>
          <p:cNvSpPr txBox="1"/>
          <p:nvPr/>
        </p:nvSpPr>
        <p:spPr>
          <a:xfrm>
            <a:off x="381000" y="5867400"/>
            <a:ext cx="8763000" cy="523220"/>
          </a:xfrm>
          <a:prstGeom prst="rect">
            <a:avLst/>
          </a:prstGeom>
          <a:noFill/>
        </p:spPr>
        <p:txBody>
          <a:bodyPr wrap="square" rtlCol="0">
            <a:spAutoFit/>
          </a:bodyPr>
          <a:lstStyle/>
          <a:p>
            <a:r>
              <a:rPr lang="en-US" sz="2800" b="1" i="1" dirty="0" smtClean="0">
                <a:solidFill>
                  <a:schemeClr val="bg1"/>
                </a:solidFill>
              </a:rPr>
              <a:t>      International Collaborations worksheet</a:t>
            </a:r>
            <a:endParaRPr lang="en-US" sz="2800" b="1" i="1"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hool.jpe"/>
          <p:cNvPicPr>
            <a:picLocks noGrp="1" noChangeAspect="1"/>
          </p:cNvPicPr>
          <p:nvPr>
            <p:ph sz="quarter" idx="1"/>
          </p:nvPr>
        </p:nvPicPr>
        <p:blipFill>
          <a:blip r:embed="rId3" cstate="print"/>
          <a:stretch>
            <a:fillRect/>
          </a:stretch>
        </p:blipFill>
        <p:spPr>
          <a:xfrm>
            <a:off x="9733" y="0"/>
            <a:ext cx="9134267" cy="6894616"/>
          </a:xfrm>
        </p:spPr>
      </p:pic>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C stupa woman.jpg"/>
          <p:cNvPicPr>
            <a:picLocks noGrp="1" noChangeAspect="1"/>
          </p:cNvPicPr>
          <p:nvPr>
            <p:ph sz="quarter" idx="1"/>
          </p:nvPr>
        </p:nvPicPr>
        <p:blipFill>
          <a:blip r:embed="rId3" cstate="print"/>
          <a:stretch>
            <a:fillRect/>
          </a:stretch>
        </p:blipFill>
        <p:spPr>
          <a:xfrm>
            <a:off x="-118421" y="0"/>
            <a:ext cx="9262421" cy="6960343"/>
          </a:xfrm>
        </p:spPr>
      </p:pic>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mputers down.jpe"/>
          <p:cNvPicPr>
            <a:picLocks noGrp="1" noChangeAspect="1"/>
          </p:cNvPicPr>
          <p:nvPr>
            <p:ph sz="quarter" idx="1"/>
          </p:nvPr>
        </p:nvPicPr>
        <p:blipFill>
          <a:blip r:embed="rId3" cstate="print"/>
          <a:stretch>
            <a:fillRect/>
          </a:stretch>
        </p:blipFill>
        <p:spPr>
          <a:xfrm>
            <a:off x="1" y="0"/>
            <a:ext cx="9144000" cy="6858000"/>
          </a:xfrm>
        </p:spPr>
      </p:pic>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sa-shell-arctic.jpg"/>
          <p:cNvPicPr>
            <a:picLocks noGrp="1" noChangeAspect="1"/>
          </p:cNvPicPr>
          <p:nvPr>
            <p:ph sz="quarter" idx="1"/>
          </p:nvPr>
        </p:nvPicPr>
        <p:blipFill>
          <a:blip r:embed="rId3" cstate="print"/>
          <a:stretch>
            <a:fillRect/>
          </a:stretch>
        </p:blipFill>
        <p:spPr>
          <a:xfrm>
            <a:off x="-609600" y="0"/>
            <a:ext cx="9982334" cy="6858000"/>
          </a:xfrm>
        </p:spPr>
      </p:pic>
      <p:pic>
        <p:nvPicPr>
          <p:cNvPr id="5" name="Picture 4" descr="IMG_0731.JPG"/>
          <p:cNvPicPr>
            <a:picLocks noChangeAspect="1"/>
          </p:cNvPicPr>
          <p:nvPr/>
        </p:nvPicPr>
        <p:blipFill>
          <a:blip r:embed="rId4" cstate="print"/>
          <a:stretch>
            <a:fillRect/>
          </a:stretch>
        </p:blipFill>
        <p:spPr>
          <a:xfrm>
            <a:off x="-609600" y="0"/>
            <a:ext cx="10058400" cy="6858000"/>
          </a:xfrm>
          <a:prstGeom prst="rect">
            <a:avLst/>
          </a:prstGeom>
        </p:spPr>
      </p:pic>
      <p:pic>
        <p:nvPicPr>
          <p:cNvPr id="6" name="Picture 5" descr="IMG_0722.JPG"/>
          <p:cNvPicPr>
            <a:picLocks noChangeAspect="1"/>
          </p:cNvPicPr>
          <p:nvPr/>
        </p:nvPicPr>
        <p:blipFill>
          <a:blip r:embed="rId5" cstate="print"/>
          <a:stretch>
            <a:fillRect/>
          </a:stretch>
        </p:blipFill>
        <p:spPr>
          <a:xfrm>
            <a:off x="-609600" y="0"/>
            <a:ext cx="10134600" cy="6858000"/>
          </a:xfrm>
          <a:prstGeom prst="rect">
            <a:avLst/>
          </a:prstGeom>
        </p:spPr>
      </p:pic>
      <p:sp>
        <p:nvSpPr>
          <p:cNvPr id="7" name="TextBox 6"/>
          <p:cNvSpPr txBox="1"/>
          <p:nvPr/>
        </p:nvSpPr>
        <p:spPr>
          <a:xfrm>
            <a:off x="-304800" y="838200"/>
            <a:ext cx="3581400" cy="1200329"/>
          </a:xfrm>
          <a:prstGeom prst="rect">
            <a:avLst/>
          </a:prstGeom>
          <a:noFill/>
        </p:spPr>
        <p:txBody>
          <a:bodyPr wrap="square" rtlCol="0">
            <a:spAutoFit/>
          </a:bodyPr>
          <a:lstStyle/>
          <a:p>
            <a:r>
              <a:rPr lang="en-US" sz="3600" b="1" dirty="0" smtClean="0">
                <a:solidFill>
                  <a:schemeClr val="bg1"/>
                </a:solidFill>
                <a:latin typeface="Adobe Garamond Pro Bold" pitchFamily="18" charset="0"/>
              </a:rPr>
              <a:t>    </a:t>
            </a:r>
            <a:r>
              <a:rPr lang="en-US" sz="3600" b="1" dirty="0" smtClean="0">
                <a:solidFill>
                  <a:srgbClr val="FF0000"/>
                </a:solidFill>
                <a:latin typeface="Adobe Garamond Pro Bold" pitchFamily="18" charset="0"/>
              </a:rPr>
              <a:t>Greg </a:t>
            </a:r>
          </a:p>
          <a:p>
            <a:r>
              <a:rPr lang="en-US" sz="3600" b="1" dirty="0" smtClean="0">
                <a:solidFill>
                  <a:srgbClr val="FF0000"/>
                </a:solidFill>
                <a:latin typeface="Adobe Garamond Pro Bold" pitchFamily="18" charset="0"/>
              </a:rPr>
              <a:t>       Tuke</a:t>
            </a:r>
            <a:endParaRPr lang="en-US" sz="3600" b="1" dirty="0">
              <a:solidFill>
                <a:srgbClr val="FF0000"/>
              </a:solidFill>
              <a:latin typeface="Adobe Garamond Pro Bold"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normAutofit/>
          </a:bodyPr>
          <a:lstStyle/>
          <a:p>
            <a:r>
              <a:rPr lang="en-US" dirty="0" smtClean="0"/>
              <a:t>“</a:t>
            </a:r>
            <a:r>
              <a:rPr lang="en-US" sz="2200" b="1" dirty="0" smtClean="0">
                <a:latin typeface="Adobe Myungjo Std M" pitchFamily="18" charset="-128"/>
                <a:ea typeface="Adobe Myungjo Std M" pitchFamily="18" charset="-128"/>
              </a:rPr>
              <a:t>When Wikipedia has a server outage, my apparent IQ drops by about thirty points”</a:t>
            </a:r>
            <a:endParaRPr lang="en-US" sz="2200" b="1" dirty="0">
              <a:latin typeface="Adobe Myungjo Std M" pitchFamily="18" charset="-128"/>
              <a:ea typeface="Adobe Myungjo Std M" pitchFamily="18" charset="-128"/>
            </a:endParaRPr>
          </a:p>
        </p:txBody>
      </p:sp>
      <p:pic>
        <p:nvPicPr>
          <p:cNvPr id="4" name="Content Placeholder 3" descr="global brain disconnected.jpg"/>
          <p:cNvPicPr>
            <a:picLocks noGrp="1" noChangeAspect="1"/>
          </p:cNvPicPr>
          <p:nvPr>
            <p:ph sz="quarter" idx="1"/>
          </p:nvPr>
        </p:nvPicPr>
        <p:blipFill>
          <a:blip r:embed="rId3" cstate="print"/>
          <a:stretch>
            <a:fillRect/>
          </a:stretch>
        </p:blipFill>
        <p:spPr>
          <a:xfrm>
            <a:off x="3496469" y="2732087"/>
            <a:ext cx="2114550" cy="2162175"/>
          </a:xfrm>
        </p:spPr>
      </p:pic>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sz="quarter" idx="1"/>
          </p:nvPr>
        </p:nvSpPr>
        <p:spPr/>
        <p:txBody>
          <a:bodyPr/>
          <a:lstStyle/>
          <a:p>
            <a:r>
              <a:rPr lang="en-US" dirty="0" smtClean="0"/>
              <a:t>It’s the Relationships, not the Information</a:t>
            </a:r>
            <a:endParaRPr lang="en-US" dirty="0"/>
          </a:p>
        </p:txBody>
      </p:sp>
      <p:pic>
        <p:nvPicPr>
          <p:cNvPr id="7" name="Picture 6" descr="egypt video conference day 043 (800x600).jpg"/>
          <p:cNvPicPr>
            <a:picLocks noChangeAspect="1"/>
          </p:cNvPicPr>
          <p:nvPr/>
        </p:nvPicPr>
        <p:blipFill>
          <a:blip r:embed="rId3" cstate="print"/>
          <a:stretch>
            <a:fillRect/>
          </a:stretch>
        </p:blipFill>
        <p:spPr>
          <a:xfrm>
            <a:off x="1828800" y="2133600"/>
            <a:ext cx="5054600" cy="379095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sz="quarter" idx="1"/>
          </p:nvPr>
        </p:nvSpPr>
        <p:spPr/>
        <p:txBody>
          <a:bodyPr/>
          <a:lstStyle/>
          <a:p>
            <a:r>
              <a:rPr lang="en-US" dirty="0" smtClean="0"/>
              <a:t>Pay attention to Power</a:t>
            </a:r>
            <a:endParaRPr lang="en-US" dirty="0"/>
          </a:p>
        </p:txBody>
      </p:sp>
      <p:pic>
        <p:nvPicPr>
          <p:cNvPr id="4" name="Picture 3" descr="power dynamic.jpg"/>
          <p:cNvPicPr>
            <a:picLocks noChangeAspect="1"/>
          </p:cNvPicPr>
          <p:nvPr/>
        </p:nvPicPr>
        <p:blipFill>
          <a:blip r:embed="rId3" cstate="print"/>
          <a:stretch>
            <a:fillRect/>
          </a:stretch>
        </p:blipFill>
        <p:spPr>
          <a:xfrm>
            <a:off x="1" y="2362201"/>
            <a:ext cx="8305800" cy="44958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sz="quarter" idx="1"/>
          </p:nvPr>
        </p:nvSpPr>
        <p:spPr/>
        <p:txBody>
          <a:bodyPr/>
          <a:lstStyle/>
          <a:p>
            <a:r>
              <a:rPr lang="en-US" dirty="0" smtClean="0"/>
              <a:t>Real audience matters</a:t>
            </a:r>
            <a:endParaRPr lang="en-US" dirty="0"/>
          </a:p>
        </p:txBody>
      </p:sp>
      <p:pic>
        <p:nvPicPr>
          <p:cNvPr id="4" name="Picture 3" descr="IMG_5379.JPG"/>
          <p:cNvPicPr>
            <a:picLocks noChangeAspect="1"/>
          </p:cNvPicPr>
          <p:nvPr/>
        </p:nvPicPr>
        <p:blipFill>
          <a:blip r:embed="rId3" cstate="print"/>
          <a:stretch>
            <a:fillRect/>
          </a:stretch>
        </p:blipFill>
        <p:spPr>
          <a:xfrm>
            <a:off x="0" y="2286000"/>
            <a:ext cx="7696200" cy="4572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ark_Twain.jpg"/>
          <p:cNvPicPr>
            <a:picLocks noGrp="1" noChangeAspect="1"/>
          </p:cNvPicPr>
          <p:nvPr>
            <p:ph sz="quarter" idx="1"/>
          </p:nvPr>
        </p:nvPicPr>
        <p:blipFill>
          <a:blip r:embed="rId3" cstate="print"/>
          <a:stretch>
            <a:fillRect/>
          </a:stretch>
        </p:blipFill>
        <p:spPr>
          <a:xfrm>
            <a:off x="0" y="0"/>
            <a:ext cx="9144000" cy="7315200"/>
          </a:xfrm>
        </p:spPr>
      </p:pic>
      <p:sp>
        <p:nvSpPr>
          <p:cNvPr id="5" name="TextBox 4"/>
          <p:cNvSpPr txBox="1"/>
          <p:nvPr/>
        </p:nvSpPr>
        <p:spPr>
          <a:xfrm>
            <a:off x="457200" y="914400"/>
            <a:ext cx="3352800" cy="2677656"/>
          </a:xfrm>
          <a:prstGeom prst="rect">
            <a:avLst/>
          </a:prstGeom>
          <a:noFill/>
        </p:spPr>
        <p:txBody>
          <a:bodyPr wrap="square" rtlCol="0">
            <a:spAutoFit/>
          </a:bodyPr>
          <a:lstStyle/>
          <a:p>
            <a:r>
              <a:rPr lang="en-US" sz="2800" dirty="0" smtClean="0">
                <a:solidFill>
                  <a:schemeClr val="bg1"/>
                </a:solidFill>
                <a:latin typeface="Adobe Garamond Pro Bold" pitchFamily="18" charset="0"/>
              </a:rPr>
              <a:t>“Few things are harder to put up with than the annoyance of a good example”</a:t>
            </a:r>
          </a:p>
          <a:p>
            <a:endParaRPr lang="en-US" sz="2800" dirty="0" smtClean="0">
              <a:solidFill>
                <a:schemeClr val="bg1"/>
              </a:solidFill>
              <a:latin typeface="Adobe Garamond Pro Bold" pitchFamily="18" charset="0"/>
            </a:endParaRPr>
          </a:p>
          <a:p>
            <a:r>
              <a:rPr lang="en-US" sz="2800" dirty="0" smtClean="0">
                <a:solidFill>
                  <a:schemeClr val="bg1"/>
                </a:solidFill>
                <a:latin typeface="Adobe Garamond Pro Bold" pitchFamily="18" charset="0"/>
              </a:rPr>
              <a:t>-Mark Twain</a:t>
            </a:r>
            <a:endParaRPr lang="en-US" sz="2800" dirty="0">
              <a:solidFill>
                <a:schemeClr val="bg1"/>
              </a:solidFill>
              <a:latin typeface="Adobe Garamond Pro Bold" pitchFamily="18" charset="0"/>
            </a:endParaRPr>
          </a:p>
        </p:txBody>
      </p:sp>
    </p:spTree>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othell.washington.edu/getattachment/globalinitiatives/research/greg-tuke-COIL-cla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992" y="1739095"/>
            <a:ext cx="7378262" cy="38648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2607" y="353467"/>
            <a:ext cx="8671033" cy="1143000"/>
          </a:xfrm>
        </p:spPr>
        <p:txBody>
          <a:bodyPr>
            <a:normAutofit/>
          </a:bodyPr>
          <a:lstStyle/>
          <a:p>
            <a:r>
              <a:rPr lang="en" dirty="0" smtClean="0">
                <a:solidFill>
                  <a:srgbClr val="300061"/>
                </a:solidFill>
                <a:latin typeface="Cambria"/>
                <a:ea typeface="Cambria"/>
                <a:cs typeface="Cambria"/>
                <a:sym typeface="Cambria"/>
              </a:rPr>
              <a:t>Course:  Current Social Issues and Social Change.  </a:t>
            </a:r>
            <a:endParaRPr lang="en-US" dirty="0"/>
          </a:p>
        </p:txBody>
      </p:sp>
      <p:sp>
        <p:nvSpPr>
          <p:cNvPr id="6" name="TextBox 5"/>
          <p:cNvSpPr txBox="1"/>
          <p:nvPr/>
        </p:nvSpPr>
        <p:spPr>
          <a:xfrm>
            <a:off x="536028" y="5849007"/>
            <a:ext cx="8040413" cy="461665"/>
          </a:xfrm>
          <a:prstGeom prst="rect">
            <a:avLst/>
          </a:prstGeom>
          <a:noFill/>
        </p:spPr>
        <p:txBody>
          <a:bodyPr wrap="square" rtlCol="0">
            <a:spAutoFit/>
          </a:bodyPr>
          <a:lstStyle/>
          <a:p>
            <a:pPr algn="ctr"/>
            <a:r>
              <a:rPr lang="en-US" sz="2400" dirty="0">
                <a:solidFill>
                  <a:srgbClr val="000000"/>
                </a:solidFill>
              </a:rPr>
              <a:t>3 classes, 88 pre-major students, mostly first-year</a:t>
            </a:r>
          </a:p>
        </p:txBody>
      </p:sp>
    </p:spTree>
    <p:custDataLst>
      <p:tags r:id="rId1"/>
    </p:custDataLst>
    <p:extLst>
      <p:ext uri="{BB962C8B-B14F-4D97-AF65-F5344CB8AC3E}">
        <p14:creationId xmlns:p14="http://schemas.microsoft.com/office/powerpoint/2010/main" val="1030283200"/>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a:t>
            </a:r>
            <a:endParaRPr lang="en-US" dirty="0"/>
          </a:p>
        </p:txBody>
      </p:sp>
      <p:sp>
        <p:nvSpPr>
          <p:cNvPr id="3" name="Content Placeholder 2"/>
          <p:cNvSpPr>
            <a:spLocks noGrp="1"/>
          </p:cNvSpPr>
          <p:nvPr>
            <p:ph sz="quarter" idx="1"/>
          </p:nvPr>
        </p:nvSpPr>
        <p:spPr/>
        <p:txBody>
          <a:bodyPr/>
          <a:lstStyle/>
          <a:p>
            <a:r>
              <a:rPr lang="en-US" dirty="0" smtClean="0"/>
              <a:t>Central U of Tibetan Studies, India, UW, USA</a:t>
            </a:r>
          </a:p>
          <a:p>
            <a:r>
              <a:rPr lang="en-US" dirty="0" smtClean="0"/>
              <a:t>15 students- India, 30 students-US </a:t>
            </a:r>
          </a:p>
          <a:p>
            <a:r>
              <a:rPr lang="en-US" dirty="0" smtClean="0"/>
              <a:t>9 weeks, 4 Video conferences</a:t>
            </a:r>
          </a:p>
          <a:p>
            <a:r>
              <a:rPr lang="en-US" dirty="0" err="1" smtClean="0"/>
              <a:t>Facebook</a:t>
            </a:r>
            <a:r>
              <a:rPr lang="en-US" dirty="0" smtClean="0"/>
              <a:t> posts twice </a:t>
            </a:r>
            <a:r>
              <a:rPr lang="en-US" dirty="0" err="1" smtClean="0"/>
              <a:t>weekly,student</a:t>
            </a:r>
            <a:r>
              <a:rPr lang="en-US" dirty="0" smtClean="0"/>
              <a:t>-produced videos</a:t>
            </a:r>
          </a:p>
          <a:p>
            <a:r>
              <a:rPr lang="en-US" dirty="0" smtClean="0"/>
              <a:t>5 Global Teams, 5 issues</a:t>
            </a:r>
          </a:p>
          <a:p>
            <a:r>
              <a:rPr lang="en-US" dirty="0" smtClean="0"/>
              <a:t>Must take public action, based on cross-learning</a:t>
            </a:r>
            <a:endParaRPr lang="en-US" dirty="0"/>
          </a:p>
        </p:txBody>
      </p:sp>
    </p:spTree>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a:bodyPr>
          <a:lstStyle/>
          <a:p>
            <a:endParaRPr lang="en-US" b="1" dirty="0" smtClean="0"/>
          </a:p>
        </p:txBody>
      </p:sp>
      <p:pic>
        <p:nvPicPr>
          <p:cNvPr id="4" name="Picture 3" descr="Eddie's global debate teamJPG.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533400" y="6019800"/>
            <a:ext cx="5107424" cy="646331"/>
          </a:xfrm>
          <a:prstGeom prst="rect">
            <a:avLst/>
          </a:prstGeom>
          <a:noFill/>
        </p:spPr>
        <p:txBody>
          <a:bodyPr wrap="none" rtlCol="0">
            <a:spAutoFit/>
          </a:bodyPr>
          <a:lstStyle/>
          <a:p>
            <a:r>
              <a:rPr lang="en-US" sz="3600" b="1" dirty="0" smtClean="0">
                <a:solidFill>
                  <a:schemeClr val="bg1"/>
                </a:solidFill>
              </a:rPr>
              <a:t>The Great Debates course</a:t>
            </a:r>
            <a:endParaRPr lang="en-US" sz="3600" b="1"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a:t>
            </a:r>
            <a:endParaRPr lang="en-US" dirty="0"/>
          </a:p>
        </p:txBody>
      </p:sp>
      <p:sp>
        <p:nvSpPr>
          <p:cNvPr id="3" name="Content Placeholder 2"/>
          <p:cNvSpPr>
            <a:spLocks noGrp="1"/>
          </p:cNvSpPr>
          <p:nvPr>
            <p:ph sz="quarter" idx="1"/>
          </p:nvPr>
        </p:nvSpPr>
        <p:spPr/>
        <p:txBody>
          <a:bodyPr>
            <a:normAutofit/>
          </a:bodyPr>
          <a:lstStyle/>
          <a:p>
            <a:r>
              <a:rPr lang="en-US" b="1" dirty="0" smtClean="0"/>
              <a:t>The Great Debates</a:t>
            </a:r>
          </a:p>
          <a:p>
            <a:pPr lvl="1"/>
            <a:r>
              <a:rPr lang="en-US" dirty="0" smtClean="0"/>
              <a:t>15 students UW,  10 students FU</a:t>
            </a:r>
          </a:p>
          <a:p>
            <a:pPr lvl="1"/>
            <a:r>
              <a:rPr lang="en-US" dirty="0" smtClean="0"/>
              <a:t>10 weeks</a:t>
            </a:r>
          </a:p>
          <a:p>
            <a:pPr lvl="1"/>
            <a:r>
              <a:rPr lang="en-US" dirty="0" smtClean="0"/>
              <a:t>Skype : First by student teams, then at end, all class</a:t>
            </a:r>
          </a:p>
          <a:p>
            <a:pPr lvl="1"/>
            <a:r>
              <a:rPr lang="en-US" dirty="0" smtClean="0"/>
              <a:t>5 teams of 5 students,</a:t>
            </a:r>
          </a:p>
          <a:p>
            <a:pPr lvl="1"/>
            <a:r>
              <a:rPr lang="en-US" dirty="0" smtClean="0"/>
              <a:t>Discuss/debate 4 issues</a:t>
            </a:r>
          </a:p>
          <a:p>
            <a:pPr lvl="1"/>
            <a:r>
              <a:rPr lang="en-US" dirty="0" err="1" smtClean="0"/>
              <a:t>Facebook</a:t>
            </a:r>
            <a:r>
              <a:rPr lang="en-US" dirty="0" smtClean="0"/>
              <a:t> intros, team video conf., debate videos posted.</a:t>
            </a:r>
          </a:p>
          <a:p>
            <a:pPr lvl="1"/>
            <a:r>
              <a:rPr lang="en-US" dirty="0" smtClean="0"/>
              <a:t>Skills learned:  research, communication, debate, virtual teamwork</a:t>
            </a:r>
          </a:p>
          <a:p>
            <a:pPr lvl="1">
              <a:buNone/>
            </a:pPr>
            <a:r>
              <a:rPr lang="en-US" dirty="0" smtClean="0"/>
              <a:t>    </a:t>
            </a:r>
            <a:endParaRPr lang="en-US" dirty="0"/>
          </a:p>
        </p:txBody>
      </p:sp>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descr="selfie 2.JPG"/>
          <p:cNvPicPr>
            <a:picLocks noGrp="1" noChangeAspect="1"/>
          </p:cNvPicPr>
          <p:nvPr>
            <p:ph sz="quarter" idx="1"/>
          </p:nvPr>
        </p:nvPicPr>
        <p:blipFill>
          <a:blip r:embed="rId3" cstate="print"/>
          <a:stretch>
            <a:fillRect/>
          </a:stretch>
        </p:blipFill>
        <p:spPr>
          <a:xfrm>
            <a:off x="0" y="0"/>
            <a:ext cx="9144000" cy="5667043"/>
          </a:xfrm>
        </p:spPr>
      </p:pic>
      <p:sp>
        <p:nvSpPr>
          <p:cNvPr id="5" name="TextBox 4"/>
          <p:cNvSpPr txBox="1"/>
          <p:nvPr/>
        </p:nvSpPr>
        <p:spPr>
          <a:xfrm>
            <a:off x="685800" y="5867400"/>
            <a:ext cx="7239000" cy="523220"/>
          </a:xfrm>
          <a:prstGeom prst="rect">
            <a:avLst/>
          </a:prstGeom>
          <a:noFill/>
        </p:spPr>
        <p:txBody>
          <a:bodyPr wrap="square" rtlCol="0">
            <a:spAutoFit/>
          </a:bodyPr>
          <a:lstStyle/>
          <a:p>
            <a:r>
              <a:rPr lang="en-US" sz="2800" b="1" dirty="0" smtClean="0">
                <a:latin typeface="FrankRuehl" pitchFamily="34" charset="-79"/>
                <a:cs typeface="FrankRuehl" pitchFamily="34" charset="-79"/>
              </a:rPr>
              <a:t>Co-Creating Compelling Cause-oriented Videos</a:t>
            </a:r>
            <a:endParaRPr lang="en-US" sz="2800" b="1" dirty="0">
              <a:latin typeface="FrankRuehl" pitchFamily="34" charset="-79"/>
              <a:cs typeface="FrankRuehl" pitchFamily="34" charset="-79"/>
            </a:endParaRP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a:t>
            </a:r>
            <a:endParaRPr lang="en-US" dirty="0"/>
          </a:p>
        </p:txBody>
      </p:sp>
      <p:pic>
        <p:nvPicPr>
          <p:cNvPr id="4" name="Content Placeholder 3" descr="global brain1.jpg"/>
          <p:cNvPicPr>
            <a:picLocks noGrp="1" noChangeAspect="1"/>
          </p:cNvPicPr>
          <p:nvPr>
            <p:ph sz="quarter" idx="1"/>
          </p:nvPr>
        </p:nvPicPr>
        <p:blipFill>
          <a:blip r:embed="rId3" cstate="print"/>
          <a:stretch>
            <a:fillRect/>
          </a:stretch>
        </p:blipFill>
        <p:spPr>
          <a:xfrm>
            <a:off x="0" y="1"/>
            <a:ext cx="9144000" cy="6248400"/>
          </a:xfrm>
        </p:spPr>
      </p:pic>
      <p:sp>
        <p:nvSpPr>
          <p:cNvPr id="5" name="TextBox 4"/>
          <p:cNvSpPr txBox="1"/>
          <p:nvPr/>
        </p:nvSpPr>
        <p:spPr>
          <a:xfrm flipH="1">
            <a:off x="-2" y="6248400"/>
            <a:ext cx="7162802" cy="461665"/>
          </a:xfrm>
          <a:prstGeom prst="rect">
            <a:avLst/>
          </a:prstGeom>
          <a:noFill/>
        </p:spPr>
        <p:txBody>
          <a:bodyPr wrap="square" rtlCol="0">
            <a:spAutoFit/>
          </a:bodyPr>
          <a:lstStyle/>
          <a:p>
            <a:r>
              <a:rPr lang="en-US" sz="2400" b="1" i="1" dirty="0" smtClean="0">
                <a:latin typeface="Segoe UI Black" pitchFamily="34" charset="0"/>
                <a:ea typeface="Segoe UI Black" pitchFamily="34" charset="0"/>
                <a:cs typeface="Segoe UI Black" pitchFamily="34" charset="0"/>
              </a:rPr>
              <a:t>                 Introduction, course idea, challenges</a:t>
            </a:r>
            <a:endParaRPr lang="en-US" sz="2400" b="1" i="1" dirty="0">
              <a:latin typeface="Segoe UI Black" pitchFamily="34" charset="0"/>
              <a:ea typeface="Segoe UI Black" pitchFamily="34" charset="0"/>
              <a:cs typeface="Segoe UI Black" pitchFamily="34" charset="0"/>
            </a:endParaRPr>
          </a:p>
        </p:txBody>
      </p:sp>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elements</a:t>
            </a:r>
            <a:endParaRPr lang="en-US" dirty="0"/>
          </a:p>
        </p:txBody>
      </p:sp>
      <p:sp>
        <p:nvSpPr>
          <p:cNvPr id="7" name="Content Placeholder 6"/>
          <p:cNvSpPr>
            <a:spLocks noGrp="1"/>
          </p:cNvSpPr>
          <p:nvPr>
            <p:ph sz="quarter" idx="1"/>
          </p:nvPr>
        </p:nvSpPr>
        <p:spPr/>
        <p:txBody>
          <a:bodyPr/>
          <a:lstStyle/>
          <a:p>
            <a:r>
              <a:rPr lang="en-US" dirty="0" smtClean="0"/>
              <a:t>5 Global teams of 2-3 students</a:t>
            </a:r>
          </a:p>
          <a:p>
            <a:r>
              <a:rPr lang="en-US" dirty="0" smtClean="0"/>
              <a:t>Discuss and decide on a shared social issue</a:t>
            </a:r>
          </a:p>
          <a:p>
            <a:r>
              <a:rPr lang="en-US" dirty="0" smtClean="0"/>
              <a:t>Co-Produce a 4 minute video per team</a:t>
            </a:r>
          </a:p>
          <a:p>
            <a:r>
              <a:rPr lang="en-US" dirty="0" smtClean="0"/>
              <a:t>Two  Skype conferences</a:t>
            </a:r>
          </a:p>
          <a:p>
            <a:pPr lvl="1"/>
            <a:r>
              <a:rPr lang="en-US" dirty="0" smtClean="0"/>
              <a:t>Introductory</a:t>
            </a:r>
          </a:p>
          <a:p>
            <a:pPr lvl="1"/>
            <a:r>
              <a:rPr lang="en-US" dirty="0" smtClean="0"/>
              <a:t>Concluding Film Festival</a:t>
            </a:r>
            <a:endParaRPr lang="en-US" dirty="0"/>
          </a:p>
        </p:txBody>
      </p:sp>
    </p:spTree>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sz="quarter" idx="1"/>
          </p:nvPr>
        </p:nvSpPr>
        <p:spPr/>
        <p:txBody>
          <a:bodyPr/>
          <a:lstStyle/>
          <a:p>
            <a:pPr>
              <a:buNone/>
            </a:pPr>
            <a:r>
              <a:rPr lang="en-US" dirty="0" smtClean="0"/>
              <a:t>Huge impact on students and faculty</a:t>
            </a:r>
          </a:p>
          <a:p>
            <a:pPr>
              <a:buNone/>
            </a:pPr>
            <a:endParaRPr lang="en-US" dirty="0" smtClean="0"/>
          </a:p>
          <a:p>
            <a:r>
              <a:rPr lang="en-US" dirty="0" smtClean="0"/>
              <a:t>Reach the 90%</a:t>
            </a:r>
          </a:p>
          <a:p>
            <a:r>
              <a:rPr lang="en-US" dirty="0" smtClean="0"/>
              <a:t>Global team work</a:t>
            </a:r>
          </a:p>
          <a:p>
            <a:r>
              <a:rPr lang="en-US" dirty="0" smtClean="0"/>
              <a:t>Less costly</a:t>
            </a:r>
          </a:p>
          <a:p>
            <a:r>
              <a:rPr lang="en-US" dirty="0" smtClean="0"/>
              <a:t>Enhance Diversity</a:t>
            </a:r>
          </a:p>
          <a:p>
            <a:r>
              <a:rPr lang="en-US" dirty="0" smtClean="0"/>
              <a:t>Retention</a:t>
            </a:r>
          </a:p>
          <a:p>
            <a:endParaRPr lang="en-US" dirty="0"/>
          </a:p>
        </p:txBody>
      </p:sp>
      <p:pic>
        <p:nvPicPr>
          <p:cNvPr id="5" name="Picture 4" descr="3 girls.jpg"/>
          <p:cNvPicPr>
            <a:picLocks noChangeAspect="1"/>
          </p:cNvPicPr>
          <p:nvPr/>
        </p:nvPicPr>
        <p:blipFill>
          <a:blip r:embed="rId3" cstate="print"/>
          <a:stretch>
            <a:fillRect/>
          </a:stretch>
        </p:blipFill>
        <p:spPr>
          <a:xfrm>
            <a:off x="4191000" y="2895600"/>
            <a:ext cx="4572000" cy="257175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sz="quarter" idx="1"/>
          </p:nvPr>
        </p:nvSpPr>
        <p:spPr/>
        <p:txBody>
          <a:bodyPr/>
          <a:lstStyle/>
          <a:p>
            <a:pPr marL="514350" indent="-514350">
              <a:buFont typeface="+mj-lt"/>
              <a:buAutoNum type="arabicPeriod"/>
            </a:pPr>
            <a:r>
              <a:rPr lang="en-US" dirty="0" smtClean="0"/>
              <a:t>Partner Identification</a:t>
            </a:r>
          </a:p>
          <a:p>
            <a:pPr marL="514350" indent="-514350">
              <a:buFont typeface="+mj-lt"/>
              <a:buAutoNum type="arabicPeriod"/>
            </a:pPr>
            <a:r>
              <a:rPr lang="en-US" dirty="0" smtClean="0"/>
              <a:t>Institutional Support</a:t>
            </a:r>
          </a:p>
          <a:p>
            <a:pPr marL="514350" indent="-514350">
              <a:buFont typeface="+mj-lt"/>
              <a:buAutoNum type="arabicPeriod"/>
            </a:pPr>
            <a:r>
              <a:rPr lang="en-US" dirty="0" smtClean="0"/>
              <a:t>Agreed Objectives</a:t>
            </a:r>
          </a:p>
          <a:p>
            <a:pPr marL="514350" indent="-514350">
              <a:buFont typeface="+mj-lt"/>
              <a:buAutoNum type="arabicPeriod"/>
            </a:pPr>
            <a:r>
              <a:rPr lang="en-US" dirty="0" smtClean="0"/>
              <a:t>Agreed Activities</a:t>
            </a:r>
            <a:endParaRPr lang="en-US" dirty="0"/>
          </a:p>
        </p:txBody>
      </p:sp>
      <p:pic>
        <p:nvPicPr>
          <p:cNvPr id="4" name="Picture 3" descr="future u.jpg"/>
          <p:cNvPicPr>
            <a:picLocks noChangeAspect="1"/>
          </p:cNvPicPr>
          <p:nvPr/>
        </p:nvPicPr>
        <p:blipFill>
          <a:blip r:embed="rId3" cstate="print"/>
          <a:stretch>
            <a:fillRect/>
          </a:stretch>
        </p:blipFill>
        <p:spPr>
          <a:xfrm>
            <a:off x="4800600" y="1981200"/>
            <a:ext cx="4038600" cy="36576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0189.JPG"/>
          <p:cNvPicPr>
            <a:picLocks noGrp="1" noChangeAspect="1"/>
          </p:cNvPicPr>
          <p:nvPr>
            <p:ph sz="quarter" idx="1"/>
          </p:nvPr>
        </p:nvPicPr>
        <p:blipFill>
          <a:blip r:embed="rId3" cstate="print"/>
          <a:stretch>
            <a:fillRect/>
          </a:stretch>
        </p:blipFill>
        <p:spPr>
          <a:xfrm>
            <a:off x="0" y="-487268"/>
            <a:ext cx="9144000" cy="7345268"/>
          </a:xfrm>
        </p:spPr>
      </p:pic>
      <p:sp>
        <p:nvSpPr>
          <p:cNvPr id="7" name="Rectangle 6"/>
          <p:cNvSpPr/>
          <p:nvPr/>
        </p:nvSpPr>
        <p:spPr>
          <a:xfrm>
            <a:off x="533400" y="0"/>
            <a:ext cx="8153400" cy="1815882"/>
          </a:xfrm>
          <a:prstGeom prst="rect">
            <a:avLst/>
          </a:prstGeom>
        </p:spPr>
        <p:txBody>
          <a:bodyPr wrap="square">
            <a:spAutoFit/>
          </a:bodyPr>
          <a:lstStyle/>
          <a:p>
            <a:pPr algn="r"/>
            <a:r>
              <a:rPr lang="en-US" sz="4000" b="1" dirty="0" smtClean="0"/>
              <a:t>                 </a:t>
            </a:r>
          </a:p>
          <a:p>
            <a:endParaRPr lang="en-US" sz="3600" b="1" dirty="0" smtClean="0"/>
          </a:p>
          <a:p>
            <a:endParaRPr lang="en-US" sz="3600" b="1" dirty="0" smtClean="0"/>
          </a:p>
        </p:txBody>
      </p:sp>
      <p:sp>
        <p:nvSpPr>
          <p:cNvPr id="12" name="TextBox 11"/>
          <p:cNvSpPr txBox="1"/>
          <p:nvPr/>
        </p:nvSpPr>
        <p:spPr>
          <a:xfrm>
            <a:off x="228600" y="228600"/>
            <a:ext cx="4313745" cy="1692771"/>
          </a:xfrm>
          <a:prstGeom prst="rect">
            <a:avLst/>
          </a:prstGeom>
          <a:noFill/>
        </p:spPr>
        <p:txBody>
          <a:bodyPr wrap="square" rtlCol="0">
            <a:spAutoFit/>
          </a:bodyPr>
          <a:lstStyle/>
          <a:p>
            <a:r>
              <a:rPr lang="en-US" sz="2800" dirty="0" smtClean="0"/>
              <a:t>“</a:t>
            </a:r>
            <a:r>
              <a:rPr lang="en-US" sz="2400" b="1" dirty="0" smtClean="0"/>
              <a:t>One </a:t>
            </a:r>
            <a:r>
              <a:rPr lang="en-US" sz="2400" b="1" dirty="0" smtClean="0">
                <a:latin typeface="Bernard MT Condensed" pitchFamily="18" charset="0"/>
              </a:rPr>
              <a:t>drop</a:t>
            </a:r>
            <a:r>
              <a:rPr lang="en-US" sz="2400" b="1" dirty="0" smtClean="0"/>
              <a:t> of practice </a:t>
            </a:r>
          </a:p>
          <a:p>
            <a:r>
              <a:rPr lang="en-US" sz="2400" b="1" dirty="0" smtClean="0"/>
              <a:t>  is worth more than</a:t>
            </a:r>
          </a:p>
          <a:p>
            <a:r>
              <a:rPr lang="en-US" sz="2400" b="1" dirty="0" smtClean="0"/>
              <a:t>    an </a:t>
            </a:r>
            <a:r>
              <a:rPr lang="en-US" sz="2400" b="1" dirty="0" smtClean="0">
                <a:latin typeface="Bernard MT Condensed" pitchFamily="18" charset="0"/>
              </a:rPr>
              <a:t>ocean</a:t>
            </a:r>
            <a:r>
              <a:rPr lang="en-US" sz="2400" b="1" dirty="0" smtClean="0"/>
              <a:t> </a:t>
            </a:r>
          </a:p>
          <a:p>
            <a:r>
              <a:rPr lang="en-US" sz="2400" b="1" dirty="0" smtClean="0"/>
              <a:t>  of theories</a:t>
            </a:r>
            <a:r>
              <a:rPr lang="en-US" sz="2800" dirty="0" smtClean="0"/>
              <a:t>”</a:t>
            </a:r>
            <a:endParaRPr lang="en-US" sz="2800" dirty="0"/>
          </a:p>
        </p:txBody>
      </p:sp>
    </p:spTree>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9738.JPG"/>
          <p:cNvPicPr>
            <a:picLocks noGrp="1" noChangeAspect="1"/>
          </p:cNvPicPr>
          <p:nvPr>
            <p:ph sz="quarter" idx="1"/>
          </p:nvPr>
        </p:nvPicPr>
        <p:blipFill>
          <a:blip r:embed="rId3" cstate="print"/>
          <a:stretch>
            <a:fillRect/>
          </a:stretch>
        </p:blipFill>
        <p:spPr>
          <a:xfrm>
            <a:off x="1" y="0"/>
            <a:ext cx="9637976" cy="7228482"/>
          </a:xfrm>
        </p:spPr>
      </p:pic>
      <p:sp>
        <p:nvSpPr>
          <p:cNvPr id="5" name="TextBox 4">
            <a:hlinkClick r:id="rId4"/>
          </p:cNvPr>
          <p:cNvSpPr txBox="1"/>
          <p:nvPr/>
        </p:nvSpPr>
        <p:spPr>
          <a:xfrm>
            <a:off x="457200" y="381000"/>
            <a:ext cx="5943600" cy="769441"/>
          </a:xfrm>
          <a:prstGeom prst="rect">
            <a:avLst/>
          </a:prstGeom>
          <a:noFill/>
        </p:spPr>
        <p:txBody>
          <a:bodyPr wrap="square" rtlCol="0">
            <a:spAutoFit/>
          </a:bodyPr>
          <a:lstStyle/>
          <a:p>
            <a:r>
              <a:rPr lang="en-US" sz="4400" b="1" dirty="0" smtClean="0">
                <a:solidFill>
                  <a:schemeClr val="bg1"/>
                </a:solidFill>
              </a:rPr>
              <a:t>Collaborative</a:t>
            </a:r>
            <a:endParaRPr lang="en-US" sz="4400" b="1"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ibet video conf photo.jpg"/>
          <p:cNvPicPr>
            <a:picLocks noGrp="1" noChangeAspect="1"/>
          </p:cNvPicPr>
          <p:nvPr>
            <p:ph sz="quarter" idx="1"/>
          </p:nvPr>
        </p:nvPicPr>
        <p:blipFill>
          <a:blip r:embed="rId3" cstate="print"/>
          <a:stretch>
            <a:fillRect/>
          </a:stretch>
        </p:blipFill>
        <p:spPr>
          <a:xfrm>
            <a:off x="0" y="0"/>
            <a:ext cx="9144000" cy="6858000"/>
          </a:xfrm>
        </p:spPr>
      </p:pic>
      <p:sp>
        <p:nvSpPr>
          <p:cNvPr id="6" name="TextBox 5"/>
          <p:cNvSpPr txBox="1"/>
          <p:nvPr/>
        </p:nvSpPr>
        <p:spPr>
          <a:xfrm>
            <a:off x="381000" y="5486400"/>
            <a:ext cx="2514600" cy="1231106"/>
          </a:xfrm>
          <a:prstGeom prst="rect">
            <a:avLst/>
          </a:prstGeom>
          <a:noFill/>
        </p:spPr>
        <p:txBody>
          <a:bodyPr wrap="square" rtlCol="0">
            <a:spAutoFit/>
          </a:bodyPr>
          <a:lstStyle/>
          <a:p>
            <a:r>
              <a:rPr lang="en-US" sz="2800" i="1" dirty="0" smtClean="0">
                <a:solidFill>
                  <a:schemeClr val="bg1"/>
                </a:solidFill>
                <a:latin typeface="Impact" pitchFamily="34" charset="0"/>
                <a:hlinkClick r:id="rId4"/>
              </a:rPr>
              <a:t>Unique   learning</a:t>
            </a:r>
            <a:endParaRPr lang="en-US" sz="2800" i="1" dirty="0" smtClean="0">
              <a:solidFill>
                <a:schemeClr val="bg1"/>
              </a:solidFill>
              <a:latin typeface="Impact" pitchFamily="34" charset="0"/>
            </a:endParaRPr>
          </a:p>
          <a:p>
            <a:endParaRPr lang="en-US" dirty="0"/>
          </a:p>
        </p:txBody>
      </p:sp>
      <p:sp>
        <p:nvSpPr>
          <p:cNvPr id="7" name="TextBox 6">
            <a:hlinkClick r:id="rId5"/>
          </p:cNvPr>
          <p:cNvSpPr txBox="1"/>
          <p:nvPr/>
        </p:nvSpPr>
        <p:spPr>
          <a:xfrm>
            <a:off x="457200" y="609600"/>
            <a:ext cx="4724400" cy="769441"/>
          </a:xfrm>
          <a:prstGeom prst="rect">
            <a:avLst/>
          </a:prstGeom>
          <a:noFill/>
        </p:spPr>
        <p:txBody>
          <a:bodyPr wrap="square" rtlCol="0">
            <a:spAutoFit/>
          </a:bodyPr>
          <a:lstStyle/>
          <a:p>
            <a:r>
              <a:rPr lang="en-US" sz="4400" b="1" dirty="0" smtClean="0">
                <a:solidFill>
                  <a:schemeClr val="bg1"/>
                </a:solidFill>
              </a:rPr>
              <a:t>Virtual</a:t>
            </a:r>
            <a:endParaRPr lang="en-US" sz="4400" b="1" dirty="0">
              <a:solidFill>
                <a:schemeClr val="bg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women menoufeya.JPG"/>
          <p:cNvPicPr>
            <a:picLocks noGrp="1" noChangeAspect="1"/>
          </p:cNvPicPr>
          <p:nvPr>
            <p:ph sz="quarter" idx="1"/>
          </p:nvPr>
        </p:nvPicPr>
        <p:blipFill>
          <a:blip r:embed="rId3" cstate="print"/>
          <a:stretch>
            <a:fillRect/>
          </a:stretch>
        </p:blipFill>
        <p:spPr>
          <a:xfrm>
            <a:off x="0" y="0"/>
            <a:ext cx="9144000" cy="6858000"/>
          </a:xfrm>
        </p:spPr>
      </p:pic>
      <p:sp>
        <p:nvSpPr>
          <p:cNvPr id="6" name="TextBox 5"/>
          <p:cNvSpPr txBox="1"/>
          <p:nvPr/>
        </p:nvSpPr>
        <p:spPr>
          <a:xfrm>
            <a:off x="685800" y="838200"/>
            <a:ext cx="4114800" cy="769441"/>
          </a:xfrm>
          <a:prstGeom prst="rect">
            <a:avLst/>
          </a:prstGeom>
          <a:noFill/>
        </p:spPr>
        <p:txBody>
          <a:bodyPr wrap="square" rtlCol="0">
            <a:spAutoFit/>
          </a:bodyPr>
          <a:lstStyle/>
          <a:p>
            <a:r>
              <a:rPr lang="en-US" sz="4400" b="1" dirty="0" smtClean="0">
                <a:solidFill>
                  <a:schemeClr val="bg1"/>
                </a:solidFill>
                <a:latin typeface="+mj-lt"/>
              </a:rPr>
              <a:t>International</a:t>
            </a:r>
            <a:endParaRPr lang="en-US" sz="4400" b="1" dirty="0">
              <a:latin typeface="+mj-lt"/>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ancing at cuts.jpg"/>
          <p:cNvPicPr>
            <a:picLocks noGrp="1" noChangeAspect="1"/>
          </p:cNvPicPr>
          <p:nvPr>
            <p:ph sz="quarter" idx="1"/>
          </p:nvPr>
        </p:nvPicPr>
        <p:blipFill>
          <a:blip r:embed="rId3" cstate="print"/>
          <a:stretch>
            <a:fillRect/>
          </a:stretch>
        </p:blipFill>
        <p:spPr>
          <a:xfrm>
            <a:off x="0" y="0"/>
            <a:ext cx="9144000" cy="6172200"/>
          </a:xfrm>
        </p:spPr>
      </p:pic>
      <p:sp>
        <p:nvSpPr>
          <p:cNvPr id="5" name="TextBox 4"/>
          <p:cNvSpPr txBox="1"/>
          <p:nvPr/>
        </p:nvSpPr>
        <p:spPr>
          <a:xfrm>
            <a:off x="6172200" y="6400800"/>
            <a:ext cx="2667000" cy="369332"/>
          </a:xfrm>
          <a:prstGeom prst="rect">
            <a:avLst/>
          </a:prstGeom>
          <a:noFill/>
        </p:spPr>
        <p:txBody>
          <a:bodyPr wrap="square" rtlCol="0">
            <a:spAutoFit/>
          </a:bodyPr>
          <a:lstStyle/>
          <a:p>
            <a:r>
              <a:rPr lang="en-US" dirty="0" smtClean="0">
                <a:hlinkClick r:id="rId4"/>
              </a:rPr>
              <a:t>From the field</a:t>
            </a:r>
            <a:endParaRPr lang="en-US" dirty="0"/>
          </a:p>
        </p:txBody>
      </p:sp>
      <p:sp>
        <p:nvSpPr>
          <p:cNvPr id="6" name="TextBox 5"/>
          <p:cNvSpPr txBox="1"/>
          <p:nvPr/>
        </p:nvSpPr>
        <p:spPr>
          <a:xfrm rot="20603047">
            <a:off x="4272126" y="4733099"/>
            <a:ext cx="5504456" cy="781218"/>
          </a:xfrm>
          <a:prstGeom prst="rect">
            <a:avLst/>
          </a:prstGeom>
          <a:noFill/>
        </p:spPr>
        <p:txBody>
          <a:bodyPr wrap="square" rtlCol="0">
            <a:spAutoFit/>
          </a:bodyPr>
          <a:lstStyle/>
          <a:p>
            <a:r>
              <a:rPr lang="en-US" sz="4400" b="1" dirty="0" smtClean="0">
                <a:solidFill>
                  <a:schemeClr val="bg1"/>
                </a:solidFill>
              </a:rPr>
              <a:t>Unique learning</a:t>
            </a:r>
            <a:endParaRPr lang="en-US" sz="4400" b="1"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mote_working_calling_in_to_work.jpg"/>
          <p:cNvPicPr>
            <a:picLocks noGrp="1" noChangeAspect="1"/>
          </p:cNvPicPr>
          <p:nvPr>
            <p:ph sz="quarter" idx="1"/>
          </p:nvPr>
        </p:nvPicPr>
        <p:blipFill>
          <a:blip r:embed="rId3" cstate="print"/>
          <a:stretch>
            <a:fillRect/>
          </a:stretch>
        </p:blipFill>
        <p:spPr>
          <a:xfrm>
            <a:off x="10325" y="0"/>
            <a:ext cx="9133675" cy="6858000"/>
          </a:xfrm>
        </p:spPr>
      </p:pic>
      <p:sp>
        <p:nvSpPr>
          <p:cNvPr id="5" name="TextBox 4"/>
          <p:cNvSpPr txBox="1"/>
          <p:nvPr/>
        </p:nvSpPr>
        <p:spPr>
          <a:xfrm>
            <a:off x="4876800" y="2133600"/>
            <a:ext cx="2438400" cy="769441"/>
          </a:xfrm>
          <a:prstGeom prst="rect">
            <a:avLst/>
          </a:prstGeom>
          <a:noFill/>
        </p:spPr>
        <p:txBody>
          <a:bodyPr wrap="square" rtlCol="0">
            <a:spAutoFit/>
          </a:bodyPr>
          <a:lstStyle/>
          <a:p>
            <a:r>
              <a:rPr lang="en-US" sz="4400" dirty="0" smtClean="0">
                <a:solidFill>
                  <a:schemeClr val="bg1"/>
                </a:solidFill>
              </a:rPr>
              <a:t>70%</a:t>
            </a:r>
            <a:endParaRPr lang="en-US" sz="4400"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22220</TotalTime>
  <Words>4964</Words>
  <Application>Microsoft Office PowerPoint</Application>
  <PresentationFormat>On-screen Show (4:3)</PresentationFormat>
  <Paragraphs>399</Paragraphs>
  <Slides>43</Slides>
  <Notes>41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Adobe Garamond Pro Bold</vt:lpstr>
      <vt:lpstr>Adobe Myungjo Std M</vt:lpstr>
      <vt:lpstr>Arial</vt:lpstr>
      <vt:lpstr>Bernard MT Condensed</vt:lpstr>
      <vt:lpstr>Calibri</vt:lpstr>
      <vt:lpstr>Cambria</vt:lpstr>
      <vt:lpstr>FrankRuehl</vt:lpstr>
      <vt:lpstr>Georgia</vt:lpstr>
      <vt:lpstr>Impact</vt:lpstr>
      <vt:lpstr>Lucida Sans Unicode</vt:lpstr>
      <vt:lpstr>Segoe UI Black</vt:lpstr>
      <vt:lpstr>Wingdings</vt:lpstr>
      <vt:lpstr>Wingdings 2</vt:lpstr>
      <vt:lpstr>Civic</vt:lpstr>
      <vt:lpstr>   </vt:lpstr>
      <vt:lpstr>PowerPoint Presentation</vt:lpstr>
      <vt:lpstr>PowerPoint Presentation</vt:lpstr>
      <vt:lpst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Themes</vt:lpstr>
      <vt:lpstr>PowerPoint Presentation</vt:lpstr>
      <vt:lpstr>PowerPoint Presentation</vt:lpstr>
      <vt:lpstr>PowerPoint Presentation</vt:lpstr>
      <vt:lpstr>Top 10 video tips</vt:lpstr>
      <vt:lpstr>PowerPoint Presentation</vt:lpstr>
      <vt:lpstr>PowerPoint Presentation</vt:lpstr>
      <vt:lpstr>Resources </vt:lpstr>
      <vt:lpstr>Review</vt:lpstr>
      <vt:lpstr>PowerPoint Presentation</vt:lpstr>
      <vt:lpstr>P.I.E</vt:lpstr>
      <vt:lpstr>PowerPoint Presentation</vt:lpstr>
      <vt:lpstr>PowerPoint Presentation</vt:lpstr>
      <vt:lpstr>PowerPoint Presentation</vt:lpstr>
      <vt:lpstr>PowerPoint Presentation</vt:lpstr>
      <vt:lpstr>PowerPoint Presentation</vt:lpstr>
      <vt:lpstr>PowerPoint Presentation</vt:lpstr>
      <vt:lpstr>“When Wikipedia has a server outage, my apparent IQ drops by about thirty points”</vt:lpstr>
      <vt:lpstr>Lessons Learned</vt:lpstr>
      <vt:lpstr>Lessons Learned</vt:lpstr>
      <vt:lpstr>Lessons Learned</vt:lpstr>
      <vt:lpstr>PowerPoint Presentation</vt:lpstr>
      <vt:lpstr>Course:  Current Social Issues and Social Change.  </vt:lpstr>
      <vt:lpstr>Key Elements</vt:lpstr>
      <vt:lpstr>PowerPoint Presentation</vt:lpstr>
      <vt:lpstr>Key elements</vt:lpstr>
      <vt:lpstr>PowerPoint Presentation</vt:lpstr>
      <vt:lpstr>Key elements</vt:lpstr>
      <vt:lpstr>Why?</vt:lpstr>
      <vt:lpstr>How?</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International Collaboration Workshop</dc:title>
  <dc:creator>Owner</dc:creator>
  <cp:lastModifiedBy>Unca Generic Account</cp:lastModifiedBy>
  <cp:revision>170</cp:revision>
  <dcterms:created xsi:type="dcterms:W3CDTF">2013-10-10T00:08:19Z</dcterms:created>
  <dcterms:modified xsi:type="dcterms:W3CDTF">2016-09-15T12:31:13Z</dcterms:modified>
</cp:coreProperties>
</file>